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3" r:id="rId5"/>
    <p:sldId id="289" r:id="rId6"/>
    <p:sldId id="295" r:id="rId7"/>
    <p:sldId id="296" r:id="rId8"/>
    <p:sldId id="299" r:id="rId9"/>
    <p:sldId id="298" r:id="rId10"/>
    <p:sldId id="300" r:id="rId11"/>
    <p:sldId id="301" r:id="rId12"/>
    <p:sldId id="302" r:id="rId13"/>
    <p:sldId id="303" r:id="rId14"/>
    <p:sldId id="304" r:id="rId15"/>
    <p:sldId id="305" r:id="rId16"/>
    <p:sldId id="306" r:id="rId17"/>
    <p:sldId id="307" r:id="rId18"/>
    <p:sldId id="2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747" autoAdjust="0"/>
  </p:normalViewPr>
  <p:slideViewPr>
    <p:cSldViewPr snapToGrid="0">
      <p:cViewPr varScale="1">
        <p:scale>
          <a:sx n="70" d="100"/>
          <a:sy n="70" d="100"/>
        </p:scale>
        <p:origin x="2070" y="66"/>
      </p:cViewPr>
      <p:guideLst/>
    </p:cSldViewPr>
  </p:slideViewPr>
  <p:notesTextViewPr>
    <p:cViewPr>
      <p:scale>
        <a:sx n="1" d="1"/>
        <a:sy n="1" d="1"/>
      </p:scale>
      <p:origin x="0" y="-166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8EA4D-0B43-4DAF-8E4A-8483E1837CD2}"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9DA67-3C8A-403C-A5D0-15008AD4A608}" type="slidenum">
              <a:rPr lang="en-US" smtClean="0"/>
              <a:t>‹#›</a:t>
            </a:fld>
            <a:endParaRPr lang="en-US"/>
          </a:p>
        </p:txBody>
      </p:sp>
    </p:spTree>
    <p:extLst>
      <p:ext uri="{BB962C8B-B14F-4D97-AF65-F5344CB8AC3E}">
        <p14:creationId xmlns:p14="http://schemas.microsoft.com/office/powerpoint/2010/main" val="3432075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experimental study where a group of 249 mice were monitored after administrating a variety of drug regimens over a 45-day treatment period. The impact of Capomulin drug on tumor growth, and survival rates were monitored, along with Infubinol, Ketapril, and Placebo.</a:t>
            </a:r>
          </a:p>
          <a:p>
            <a:pPr marL="457200" indent="-45720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There are 10 different drug treatments. </a:t>
            </a:r>
          </a:p>
          <a:p>
            <a:pPr marL="457200" indent="-45720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Four drug treatments: Capomulin, Infubinol, Ketapril, and Placebo.</a:t>
            </a:r>
          </a:p>
          <a:p>
            <a:pPr marL="457200" indent="-45720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Sample size of mice is 25 for each drug of interest.</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2</a:t>
            </a:fld>
            <a:endParaRPr lang="en-US"/>
          </a:p>
        </p:txBody>
      </p:sp>
    </p:spTree>
    <p:extLst>
      <p:ext uri="{BB962C8B-B14F-4D97-AF65-F5344CB8AC3E}">
        <p14:creationId xmlns:p14="http://schemas.microsoft.com/office/powerpoint/2010/main" val="490109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Model for Analyzing Correlation between Age_months, </a:t>
            </a:r>
            <a:r>
              <a:rPr lang="en-US" dirty="0" err="1"/>
              <a:t>weight_g</a:t>
            </a:r>
            <a:r>
              <a:rPr lang="en-US" dirty="0"/>
              <a:t> and Tumor_Volume_mm3.</a:t>
            </a:r>
          </a:p>
          <a:p>
            <a:endParaRPr lang="en-US" dirty="0"/>
          </a:p>
          <a:p>
            <a:r>
              <a:rPr lang="en-US" dirty="0"/>
              <a:t>When building regression models, we hope that this p-value is less than some significance level because it indicates that the predictor variables are actually useful for predicting the value of the response variable.</a:t>
            </a:r>
          </a:p>
          <a:p>
            <a:endParaRPr lang="en-US" dirty="0"/>
          </a:p>
          <a:p>
            <a:r>
              <a:rPr lang="en-US" dirty="0"/>
              <a:t>we used an alpha level of α = .05 to determine which predictors is significant in this regression model, we’d say that weight </a:t>
            </a:r>
            <a:r>
              <a:rPr lang="en-US" b="0" i="0" dirty="0">
                <a:solidFill>
                  <a:srgbClr val="1D1C1D"/>
                </a:solidFill>
                <a:effectLst/>
                <a:latin typeface="Slack-Lato"/>
              </a:rPr>
              <a:t>is accounting for most of the variance, </a:t>
            </a:r>
            <a:r>
              <a:rPr lang="en-US" dirty="0"/>
              <a:t>which has (p=1.49e-08) &lt; is (α = .05) and is statistically significant predictors.</a:t>
            </a:r>
          </a:p>
          <a:p>
            <a:endParaRPr lang="en-US" dirty="0"/>
          </a:p>
          <a:p>
            <a:r>
              <a:rPr lang="en-US" dirty="0"/>
              <a:t>while age (p=0.481 ) &gt; is (α = .05) and is not statistically significant predictors.</a:t>
            </a:r>
          </a:p>
          <a:p>
            <a:endParaRPr lang="en-US" dirty="0"/>
          </a:p>
          <a:p>
            <a:r>
              <a:rPr lang="en-US" dirty="0"/>
              <a:t>Estimate: The estimated coefficient. This tells us the average increase in the response variable associated with a one unit increase in the predictor variable, assuming all other predictor variables are held constant.</a:t>
            </a:r>
          </a:p>
          <a:p>
            <a:endParaRPr lang="en-US" dirty="0"/>
          </a:p>
          <a:p>
            <a:r>
              <a:rPr lang="en-US" dirty="0"/>
              <a:t>Std. Error: This is the standard error of the coefficient. This is a measure of the uncertainty in our estimate of the coefficient.</a:t>
            </a:r>
          </a:p>
          <a:p>
            <a:endParaRPr lang="en-US" dirty="0"/>
          </a:p>
          <a:p>
            <a:r>
              <a:rPr lang="en-US" dirty="0"/>
              <a:t>t value: This is the t-statistic for the predictor variable, calculated as (Estimate) / (Std. Error).</a:t>
            </a:r>
          </a:p>
          <a:p>
            <a:endParaRPr lang="en-US" dirty="0"/>
          </a:p>
          <a:p>
            <a:r>
              <a:rPr lang="en-US" dirty="0"/>
              <a:t>Residual standard error: This tells us  the average distance that the observed values fall from the regression line. The smaller the value, the better the regression model is able to fit the data.</a:t>
            </a:r>
          </a:p>
          <a:p>
            <a:endParaRPr lang="en-US" dirty="0"/>
          </a:p>
          <a:p>
            <a:r>
              <a:rPr lang="en-US" dirty="0"/>
              <a:t>I performed the regression test for weight and age verses tumor size separately and come up with the same result in my </a:t>
            </a:r>
            <a:r>
              <a:rPr lang="en-US" dirty="0" err="1"/>
              <a:t>Rmd</a:t>
            </a:r>
            <a:r>
              <a:rPr lang="en-US"/>
              <a:t> file</a:t>
            </a:r>
            <a:endParaRPr lang="en-US" dirty="0"/>
          </a:p>
          <a:p>
            <a:endParaRPr lang="en-US" dirty="0"/>
          </a:p>
          <a:p>
            <a:r>
              <a:rPr lang="en-US" dirty="0"/>
              <a:t>Adjusted R-squared: This is a modified version of R-squared that has been adjusted for the number of predictors in the model. It is always lower than the R-squared.</a:t>
            </a:r>
          </a:p>
          <a:p>
            <a:endParaRPr lang="en-US" dirty="0"/>
          </a:p>
          <a:p>
            <a:r>
              <a:rPr lang="en-US" dirty="0"/>
              <a:t>F-statistic: This indicates whether the regression model provides a better fit to the data than a model that contains no independent variables. In essence, it tests if the regression model as a whole is useful.</a:t>
            </a:r>
          </a:p>
          <a:p>
            <a:endParaRPr lang="en-US" dirty="0"/>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12</a:t>
            </a:fld>
            <a:endParaRPr lang="en-US"/>
          </a:p>
        </p:txBody>
      </p:sp>
    </p:spTree>
    <p:extLst>
      <p:ext uri="{BB962C8B-B14F-4D97-AF65-F5344CB8AC3E}">
        <p14:creationId xmlns:p14="http://schemas.microsoft.com/office/powerpoint/2010/main" val="16941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R-Squared: This is known as the coefficient of determination. It tells us the proportion of the variance in the response variable that can be explained by the predictor variables. This value ranges from 0 to 1. The closer it is to 1, the better the predictor variables can predict the value of the response variable.</a:t>
            </a:r>
          </a:p>
          <a:p>
            <a:endParaRPr lang="en-US" dirty="0"/>
          </a:p>
          <a:p>
            <a:r>
              <a:rPr lang="en-US" dirty="0"/>
              <a:t>p-value: This is the p-value that corresponds to the F-statistic. If this value is less than some significance level (e.g. 0.05), then the regression model fits the data better than a model with no predictors.</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13</a:t>
            </a:fld>
            <a:endParaRPr lang="en-US"/>
          </a:p>
        </p:txBody>
      </p:sp>
    </p:spTree>
    <p:extLst>
      <p:ext uri="{BB962C8B-B14F-4D97-AF65-F5344CB8AC3E}">
        <p14:creationId xmlns:p14="http://schemas.microsoft.com/office/powerpoint/2010/main" val="86897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ANOVA (or AOV) is short for </a:t>
            </a:r>
            <a:r>
              <a:rPr lang="en-US" b="1" i="0" dirty="0" err="1">
                <a:solidFill>
                  <a:srgbClr val="333333"/>
                </a:solidFill>
                <a:effectLst/>
                <a:latin typeface="Helvetica Neue"/>
              </a:rPr>
              <a:t>AN</a:t>
            </a:r>
            <a:r>
              <a:rPr lang="en-US" b="0" i="0" dirty="0" err="1">
                <a:solidFill>
                  <a:srgbClr val="333333"/>
                </a:solidFill>
                <a:effectLst/>
                <a:latin typeface="Helvetica Neue"/>
              </a:rPr>
              <a:t>alysis</a:t>
            </a:r>
            <a:r>
              <a:rPr lang="en-US" b="0" i="0" dirty="0">
                <a:solidFill>
                  <a:srgbClr val="333333"/>
                </a:solidFill>
                <a:effectLst/>
                <a:latin typeface="Helvetica Neue"/>
              </a:rPr>
              <a:t> </a:t>
            </a:r>
            <a:r>
              <a:rPr lang="en-US" b="1" i="0" dirty="0">
                <a:solidFill>
                  <a:srgbClr val="333333"/>
                </a:solidFill>
                <a:effectLst/>
                <a:latin typeface="Helvetica Neue"/>
              </a:rPr>
              <a:t>O</a:t>
            </a:r>
            <a:r>
              <a:rPr lang="en-US" b="0" i="0" dirty="0">
                <a:solidFill>
                  <a:srgbClr val="333333"/>
                </a:solidFill>
                <a:effectLst/>
                <a:latin typeface="Helvetica Neue"/>
              </a:rPr>
              <a:t>f </a:t>
            </a:r>
            <a:r>
              <a:rPr lang="en-US" b="1" i="0" dirty="0" err="1">
                <a:solidFill>
                  <a:srgbClr val="333333"/>
                </a:solidFill>
                <a:effectLst/>
                <a:latin typeface="Helvetica Neue"/>
              </a:rPr>
              <a:t>VA</a:t>
            </a:r>
            <a:r>
              <a:rPr lang="en-US" b="0" i="0" dirty="0" err="1">
                <a:solidFill>
                  <a:srgbClr val="333333"/>
                </a:solidFill>
                <a:effectLst/>
                <a:latin typeface="Helvetica Neue"/>
              </a:rPr>
              <a:t>riance</a:t>
            </a:r>
            <a:r>
              <a:rPr lang="en-US" b="0" i="0" dirty="0">
                <a:solidFill>
                  <a:srgbClr val="333333"/>
                </a:solidFill>
                <a:effectLst/>
                <a:latin typeface="Helvetica Neue"/>
              </a:rPr>
              <a:t>. While it is commonly used for categorical data, because ANOVA is a type of linear model it can be modified to include continuous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ANOVAs are typically referred to as </a:t>
            </a:r>
            <a:r>
              <a:rPr lang="en-US" b="1" i="0" dirty="0">
                <a:solidFill>
                  <a:srgbClr val="333333"/>
                </a:solidFill>
                <a:effectLst/>
                <a:latin typeface="Helvetica Neue"/>
              </a:rPr>
              <a:t>1-way</a:t>
            </a:r>
            <a:r>
              <a:rPr lang="en-US" b="0" i="0" dirty="0">
                <a:solidFill>
                  <a:srgbClr val="333333"/>
                </a:solidFill>
                <a:effectLst/>
                <a:latin typeface="Helvetica Neue"/>
              </a:rPr>
              <a:t> and </a:t>
            </a:r>
            <a:r>
              <a:rPr lang="en-US" b="1" i="0" dirty="0">
                <a:solidFill>
                  <a:srgbClr val="333333"/>
                </a:solidFill>
                <a:effectLst/>
                <a:latin typeface="Helvetica Neue"/>
              </a:rPr>
              <a:t>2-way</a:t>
            </a:r>
            <a:r>
              <a:rPr lang="en-US" b="0" i="0" dirty="0">
                <a:solidFill>
                  <a:srgbClr val="333333"/>
                </a:solidFill>
                <a:effectLst/>
                <a:latin typeface="Helvetica Neue"/>
              </a:rPr>
              <a:t>, which is just a way of saying how many factors are being examined in the model. (ANOVAs can be 3-way or more, but these are less common or end up with different names.) A </a:t>
            </a:r>
            <a:r>
              <a:rPr lang="en-US" b="1" i="0" dirty="0">
                <a:solidFill>
                  <a:srgbClr val="333333"/>
                </a:solidFill>
                <a:effectLst/>
                <a:latin typeface="Helvetica Neue"/>
              </a:rPr>
              <a:t>factor</a:t>
            </a:r>
            <a:r>
              <a:rPr lang="en-US" b="0" i="0" dirty="0">
                <a:solidFill>
                  <a:srgbClr val="333333"/>
                </a:solidFill>
                <a:effectLst/>
                <a:latin typeface="Helvetica Neue"/>
              </a:rPr>
              <a:t> is the categorical variable that you are evaluating, and the different categories within the factor are often called </a:t>
            </a:r>
            <a:r>
              <a:rPr lang="en-US" b="1" i="0" dirty="0">
                <a:solidFill>
                  <a:srgbClr val="333333"/>
                </a:solidFill>
                <a:effectLst/>
                <a:latin typeface="Helvetica Neue"/>
              </a:rPr>
              <a:t>levels</a:t>
            </a:r>
            <a:r>
              <a:rPr lang="en-US" b="0" i="0" dirty="0">
                <a:solidFill>
                  <a:srgbClr val="333333"/>
                </a:solidFill>
                <a:effectLst/>
                <a:latin typeface="Helvetica Neue"/>
              </a:rPr>
              <a:t> or </a:t>
            </a:r>
            <a:r>
              <a:rPr lang="en-US" b="1" i="0" dirty="0">
                <a:solidFill>
                  <a:srgbClr val="333333"/>
                </a:solidFill>
                <a:effectLst/>
                <a:latin typeface="Helvetica Neue"/>
              </a:rPr>
              <a:t>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cs typeface="Arial" panose="020B0604020202020204" pitchFamily="34" charset="0"/>
              </a:rPr>
              <a:t>ANOVA test determines the difference in mean between two or more independent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cs typeface="Arial" panose="020B0604020202020204" pitchFamily="34" charset="0"/>
              </a:rPr>
              <a:t>ANOVA checks the impact of one or more factors by comparing the means of different samples. We can use ANOVA to prove/disprove if all the medication treatments were equally effective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ANOVA analyzes the variance in the data to look for differences. It does this by considering two sources of variance, the </a:t>
            </a:r>
            <a:r>
              <a:rPr lang="en-US" b="1" i="0" dirty="0">
                <a:solidFill>
                  <a:srgbClr val="333333"/>
                </a:solidFill>
                <a:effectLst/>
                <a:latin typeface="Helvetica Neue"/>
              </a:rPr>
              <a:t>between-group variance</a:t>
            </a:r>
            <a:r>
              <a:rPr lang="en-US" b="0" i="0" dirty="0">
                <a:solidFill>
                  <a:srgbClr val="333333"/>
                </a:solidFill>
                <a:effectLst/>
                <a:latin typeface="Helvetica Neue"/>
              </a:rPr>
              <a:t> and the </a:t>
            </a:r>
            <a:r>
              <a:rPr lang="en-US" b="1" i="0" dirty="0">
                <a:solidFill>
                  <a:srgbClr val="333333"/>
                </a:solidFill>
                <a:effectLst/>
                <a:latin typeface="Helvetica Neue"/>
              </a:rPr>
              <a:t>within-group variance</a:t>
            </a:r>
            <a:r>
              <a:rPr lang="en-US" b="0" i="0" dirty="0">
                <a:solidFill>
                  <a:srgbClr val="333333"/>
                </a:solidFill>
                <a:effectLst/>
                <a:latin typeface="Helvetica Neue"/>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between-group variation is calculated by comparing the mean of each group with the overall mean of the data—so individual data points don’t matter quite as much as just comparing group means.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within-group variation is the variation of each observation from its group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For both types of variance, a </a:t>
            </a:r>
            <a:r>
              <a:rPr lang="en-US" b="1" i="0" dirty="0">
                <a:solidFill>
                  <a:srgbClr val="333333"/>
                </a:solidFill>
                <a:effectLst/>
                <a:latin typeface="Helvetica Neue"/>
              </a:rPr>
              <a:t>sums of squares</a:t>
            </a:r>
            <a:r>
              <a:rPr lang="en-US" b="0" i="0" dirty="0">
                <a:solidFill>
                  <a:srgbClr val="333333"/>
                </a:solidFill>
                <a:effectLst/>
                <a:latin typeface="Helvetica Neue"/>
              </a:rPr>
              <a:t> (SS) is the numerical metric used to quantify them and this metric simply sums the distances of each point to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ratio of these SS (between SS divided by within SS) results in an </a:t>
            </a:r>
            <a:r>
              <a:rPr lang="en-US" b="1" i="1" dirty="0">
                <a:solidFill>
                  <a:srgbClr val="333333"/>
                </a:solidFill>
                <a:effectLst/>
                <a:latin typeface="Helvetica Neue"/>
              </a:rPr>
              <a:t>F</a:t>
            </a:r>
            <a:r>
              <a:rPr lang="en-US" b="1" i="0" dirty="0">
                <a:solidFill>
                  <a:srgbClr val="333333"/>
                </a:solidFill>
                <a:effectLst/>
                <a:latin typeface="Helvetica Neue"/>
              </a:rPr>
              <a:t>-statistic</a:t>
            </a:r>
            <a:r>
              <a:rPr lang="en-US" b="0" i="0" dirty="0">
                <a:solidFill>
                  <a:srgbClr val="333333"/>
                </a:solidFill>
                <a:effectLst/>
                <a:latin typeface="Helvetica Neue"/>
              </a:rPr>
              <a:t>, which is the test statistic for ANOVA.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a:t>
            </a:r>
            <a:r>
              <a:rPr lang="en-US" b="0" i="1" dirty="0">
                <a:solidFill>
                  <a:srgbClr val="333333"/>
                </a:solidFill>
                <a:effectLst/>
                <a:latin typeface="Helvetica Neue"/>
              </a:rPr>
              <a:t>F</a:t>
            </a:r>
            <a:r>
              <a:rPr lang="en-US" b="0" i="0" dirty="0">
                <a:solidFill>
                  <a:srgbClr val="333333"/>
                </a:solidFill>
                <a:effectLst/>
                <a:latin typeface="Helvetica Neue"/>
              </a:rPr>
              <a:t>-statistic is then combined with the degrees of freedom (</a:t>
            </a:r>
            <a:r>
              <a:rPr lang="en-US" b="0" i="0" dirty="0" err="1">
                <a:solidFill>
                  <a:srgbClr val="333333"/>
                </a:solidFill>
                <a:effectLst/>
                <a:latin typeface="Helvetica Neue"/>
              </a:rPr>
              <a:t>df</a:t>
            </a:r>
            <a:r>
              <a:rPr lang="en-US" b="0" i="0" dirty="0">
                <a:solidFill>
                  <a:srgbClr val="333333"/>
                </a:solidFill>
                <a:effectLst/>
                <a:latin typeface="Helvetica Neue"/>
              </a:rPr>
              <a:t>) to arrive at a </a:t>
            </a:r>
            <a:r>
              <a:rPr lang="en-US" b="1" i="1" dirty="0">
                <a:solidFill>
                  <a:srgbClr val="333333"/>
                </a:solidFill>
                <a:effectLst/>
                <a:latin typeface="Helvetica Neue"/>
              </a:rPr>
              <a:t>p</a:t>
            </a:r>
            <a:r>
              <a:rPr lang="en-US" b="1" i="0" dirty="0">
                <a:solidFill>
                  <a:srgbClr val="333333"/>
                </a:solidFill>
                <a:effectLst/>
                <a:latin typeface="Helvetica Neue"/>
              </a:rPr>
              <a:t>-value</a:t>
            </a:r>
            <a:r>
              <a:rPr lang="en-US" b="0" i="0" dirty="0">
                <a:solidFill>
                  <a:srgbClr val="333333"/>
                </a:solidFill>
                <a:effectLst/>
                <a:latin typeface="Helvetica Neue"/>
              </a:rPr>
              <a:t>, which, we are looking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Another way to think of it is that small </a:t>
            </a:r>
            <a:r>
              <a:rPr lang="en-US" b="0" i="1" dirty="0">
                <a:solidFill>
                  <a:srgbClr val="333333"/>
                </a:solidFill>
                <a:effectLst/>
                <a:latin typeface="Helvetica Neue"/>
              </a:rPr>
              <a:t>p</a:t>
            </a:r>
            <a:r>
              <a:rPr lang="en-US" b="0" i="0" dirty="0">
                <a:solidFill>
                  <a:srgbClr val="333333"/>
                </a:solidFill>
                <a:effectLst/>
                <a:latin typeface="Helvetica Neue"/>
              </a:rPr>
              <a:t>-values come from large </a:t>
            </a:r>
            <a:r>
              <a:rPr lang="en-US" b="0" i="1" dirty="0">
                <a:solidFill>
                  <a:srgbClr val="333333"/>
                </a:solidFill>
                <a:effectLst/>
                <a:latin typeface="Helvetica Neue"/>
              </a:rPr>
              <a:t>F</a:t>
            </a:r>
            <a:r>
              <a:rPr lang="en-US" b="0" i="0" dirty="0">
                <a:solidFill>
                  <a:srgbClr val="333333"/>
                </a:solidFill>
                <a:effectLst/>
                <a:latin typeface="Helvetica Neue"/>
              </a:rPr>
              <a:t>-statistics, and large </a:t>
            </a:r>
            <a:r>
              <a:rPr lang="en-US" b="0" i="1" dirty="0">
                <a:solidFill>
                  <a:srgbClr val="333333"/>
                </a:solidFill>
                <a:effectLst/>
                <a:latin typeface="Helvetica Neue"/>
              </a:rPr>
              <a:t>F</a:t>
            </a:r>
            <a:r>
              <a:rPr lang="en-US" b="0" i="0" dirty="0">
                <a:solidFill>
                  <a:srgbClr val="333333"/>
                </a:solidFill>
                <a:effectLst/>
                <a:latin typeface="Helvetica Neue"/>
              </a:rPr>
              <a:t>-statistics suggest that the between group variance is much larger than the within-group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 So, when the differences in group means is larger and yet the groups are not that variable, we tend to have significant factors in our ANOVAs.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Arial" panose="020B0604020202020204" pitchFamily="34" charset="0"/>
              <a:cs typeface="Arial" panose="020B0604020202020204" pitchFamily="34" charset="0"/>
            </a:endParaRPr>
          </a:p>
          <a:p>
            <a:r>
              <a:rPr lang="en-US" dirty="0">
                <a:effectLst/>
              </a:rPr>
              <a:t>A type 1 error is also known as a false positive and occurs when a researcher incorrectly rejects a true null hypothesis. This means that your report that your findings are significant when in fact they have occurred by chance.</a:t>
            </a:r>
          </a:p>
          <a:p>
            <a:endParaRPr lang="en-US" dirty="0">
              <a:effectLst/>
            </a:endParaRPr>
          </a:p>
          <a:p>
            <a:pPr algn="l"/>
            <a:r>
              <a:rPr lang="en-US" b="0" i="0" dirty="0">
                <a:solidFill>
                  <a:srgbClr val="000000"/>
                </a:solidFill>
                <a:effectLst/>
                <a:latin typeface="Georgia" panose="02040502050405020303" pitchFamily="18" charset="0"/>
              </a:rPr>
              <a:t>The probability of making a type I error is represented by your alpha level (α), which is the </a:t>
            </a:r>
            <a:r>
              <a:rPr lang="en-US" b="0" i="1" dirty="0">
                <a:solidFill>
                  <a:srgbClr val="000000"/>
                </a:solidFill>
                <a:effectLst/>
                <a:latin typeface="Georgia" panose="02040502050405020303" pitchFamily="18" charset="0"/>
              </a:rPr>
              <a:t>p</a:t>
            </a:r>
            <a:r>
              <a:rPr lang="en-US" b="0" i="0" dirty="0">
                <a:solidFill>
                  <a:srgbClr val="000000"/>
                </a:solidFill>
                <a:effectLst/>
                <a:latin typeface="Georgia" panose="02040502050405020303" pitchFamily="18" charset="0"/>
              </a:rPr>
              <a:t>-value below which you reject the null hypothesis. A </a:t>
            </a:r>
            <a:r>
              <a:rPr lang="en-US" b="0" i="1" dirty="0">
                <a:solidFill>
                  <a:srgbClr val="000000"/>
                </a:solidFill>
                <a:effectLst/>
                <a:latin typeface="Georgia" panose="02040502050405020303" pitchFamily="18" charset="0"/>
              </a:rPr>
              <a:t>p</a:t>
            </a:r>
            <a:r>
              <a:rPr lang="en-US" b="0" i="0" dirty="0">
                <a:solidFill>
                  <a:srgbClr val="000000"/>
                </a:solidFill>
                <a:effectLst/>
                <a:latin typeface="Georgia" panose="02040502050405020303" pitchFamily="18" charset="0"/>
              </a:rPr>
              <a:t>-value of 0.05 indicates that you are willing to accept a 5% chance that you are wrong when you reject the null hypothesis.</a:t>
            </a:r>
          </a:p>
          <a:p>
            <a:pPr algn="l"/>
            <a:endParaRPr lang="en-US" b="0" i="0" dirty="0">
              <a:solidFill>
                <a:srgbClr val="000000"/>
              </a:solidFill>
              <a:effectLst/>
              <a:latin typeface="Georgia" panose="02040502050405020303" pitchFamily="18" charset="0"/>
            </a:endParaRPr>
          </a:p>
          <a:p>
            <a:pPr algn="l"/>
            <a:r>
              <a:rPr lang="en-US" b="0" i="0" dirty="0">
                <a:solidFill>
                  <a:srgbClr val="000000"/>
                </a:solidFill>
                <a:effectLst/>
                <a:latin typeface="Georgia" panose="02040502050405020303" pitchFamily="18" charset="0"/>
              </a:rPr>
              <a:t>You can reduce your risk of committing a type I error by using a lower value for p. For example, a </a:t>
            </a:r>
            <a:r>
              <a:rPr lang="en-US" b="0" i="1" dirty="0">
                <a:solidFill>
                  <a:srgbClr val="000000"/>
                </a:solidFill>
                <a:effectLst/>
                <a:latin typeface="Georgia" panose="02040502050405020303" pitchFamily="18" charset="0"/>
              </a:rPr>
              <a:t>p</a:t>
            </a:r>
            <a:r>
              <a:rPr lang="en-US" b="0" i="0" dirty="0">
                <a:solidFill>
                  <a:srgbClr val="000000"/>
                </a:solidFill>
                <a:effectLst/>
                <a:latin typeface="Georgia" panose="02040502050405020303" pitchFamily="18" charset="0"/>
              </a:rPr>
              <a:t>-value of 0.01 would mean there is a 1% chance of committing a Type I error.</a:t>
            </a:r>
          </a:p>
          <a:p>
            <a:r>
              <a:rPr lang="en-US" b="0" i="0" dirty="0">
                <a:solidFill>
                  <a:srgbClr val="000000"/>
                </a:solidFill>
                <a:effectLst/>
                <a:latin typeface="Georgia" panose="02040502050405020303" pitchFamily="18" charset="0"/>
              </a:rPr>
              <a:t>However, using a lower value for alpha means that you will be less likely to detect a true difference if one really exists (thus risking a type II error).</a:t>
            </a:r>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14</a:t>
            </a:fld>
            <a:endParaRPr lang="en-US"/>
          </a:p>
        </p:txBody>
      </p:sp>
    </p:spTree>
    <p:extLst>
      <p:ext uri="{BB962C8B-B14F-4D97-AF65-F5344CB8AC3E}">
        <p14:creationId xmlns:p14="http://schemas.microsoft.com/office/powerpoint/2010/main" val="153538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Approach for answering the research question will be:</a:t>
            </a:r>
          </a:p>
          <a:p>
            <a:pPr algn="l"/>
            <a:r>
              <a:rPr lang="en-US" b="0" i="0" dirty="0">
                <a:solidFill>
                  <a:srgbClr val="333333"/>
                </a:solidFill>
                <a:effectLst/>
                <a:latin typeface="Helvetica Neue"/>
              </a:rPr>
              <a:t>1- Calculate the mean percent change in tumor volume for the four drug categories.</a:t>
            </a:r>
          </a:p>
          <a:p>
            <a:pPr algn="l"/>
            <a:r>
              <a:rPr lang="en-US" b="0" i="0" dirty="0">
                <a:solidFill>
                  <a:srgbClr val="333333"/>
                </a:solidFill>
                <a:effectLst/>
                <a:latin typeface="Helvetica Neue"/>
              </a:rPr>
              <a:t>2- Perform the </a:t>
            </a:r>
            <a:r>
              <a:rPr lang="en-US" dirty="0"/>
              <a:t>One-Way Variance (</a:t>
            </a:r>
            <a:r>
              <a:rPr lang="en-US" dirty="0" err="1"/>
              <a:t>Anova</a:t>
            </a:r>
            <a:r>
              <a:rPr lang="en-US" dirty="0"/>
              <a:t>) </a:t>
            </a:r>
            <a:r>
              <a:rPr lang="en-US" b="0" i="0" dirty="0">
                <a:solidFill>
                  <a:srgbClr val="333333"/>
                </a:solidFill>
                <a:effectLst/>
                <a:latin typeface="Helvetica Neue"/>
              </a:rPr>
              <a:t>Hypothesis test to find out whether or not the difference exist between the mean tumor size for all four drug categories.</a:t>
            </a:r>
          </a:p>
          <a:p>
            <a:pPr algn="l"/>
            <a:r>
              <a:rPr lang="en-US" b="0" i="0" dirty="0">
                <a:solidFill>
                  <a:srgbClr val="333333"/>
                </a:solidFill>
                <a:effectLst/>
                <a:latin typeface="Helvetica Neue"/>
              </a:rPr>
              <a:t>3- Perform linear regression to study the correlation between various variables by calculating the correlation coefficient.</a:t>
            </a:r>
          </a:p>
          <a:p>
            <a:pPr algn="l"/>
            <a:r>
              <a:rPr lang="en-US" b="0" i="0" dirty="0">
                <a:solidFill>
                  <a:srgbClr val="333333"/>
                </a:solidFill>
                <a:effectLst/>
                <a:latin typeface="Helvetica Neue"/>
              </a:rPr>
              <a:t>4- Finally analyze the results to find out if Capomulin more or less effective in reducing the tumor size of sample mice than Infubinol, or </a:t>
            </a:r>
            <a:r>
              <a:rPr lang="en-US" b="0" i="0" dirty="0" err="1">
                <a:solidFill>
                  <a:srgbClr val="333333"/>
                </a:solidFill>
                <a:effectLst/>
                <a:latin typeface="Helvetica Neue"/>
              </a:rPr>
              <a:t>Ketapril</a:t>
            </a:r>
            <a:r>
              <a:rPr lang="en-US" b="0" i="0" dirty="0">
                <a:solidFill>
                  <a:srgbClr val="333333"/>
                </a:solidFill>
                <a:effectLst/>
                <a:latin typeface="Helvetica Neue"/>
              </a:rPr>
              <a:t>.</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3</a:t>
            </a:fld>
            <a:endParaRPr lang="en-US"/>
          </a:p>
        </p:txBody>
      </p:sp>
    </p:spTree>
    <p:extLst>
      <p:ext uri="{BB962C8B-B14F-4D97-AF65-F5344CB8AC3E}">
        <p14:creationId xmlns:p14="http://schemas.microsoft.com/office/powerpoint/2010/main" val="329032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The two datasets, </a:t>
            </a:r>
            <a:r>
              <a:rPr lang="en-US" b="0" i="0" dirty="0">
                <a:solidFill>
                  <a:srgbClr val="333333"/>
                </a:solidFill>
                <a:effectLst/>
                <a:latin typeface="Helvetica Neue"/>
              </a:rPr>
              <a:t>metadata and results are read into </a:t>
            </a:r>
            <a:r>
              <a:rPr lang="en-US" b="0" i="0" dirty="0" err="1">
                <a:solidFill>
                  <a:srgbClr val="333333"/>
                </a:solidFill>
                <a:effectLst/>
                <a:latin typeface="Helvetica Neue"/>
              </a:rPr>
              <a:t>Rmd</a:t>
            </a:r>
            <a:r>
              <a:rPr lang="en-US" b="0" i="0" dirty="0">
                <a:solidFill>
                  <a:srgbClr val="333333"/>
                </a:solidFill>
                <a:effectLst/>
                <a:latin typeface="Helvetica Neue"/>
              </a:rPr>
              <a:t> file and merged together.</a:t>
            </a:r>
          </a:p>
          <a:p>
            <a:pPr marL="457200" indent="-457200">
              <a:buFont typeface="Arial" panose="020B0604020202020204" pitchFamily="34" charset="0"/>
              <a:buChar char="•"/>
            </a:pPr>
            <a:r>
              <a:rPr lang="en-US" b="0" i="0" dirty="0">
                <a:solidFill>
                  <a:srgbClr val="333333"/>
                </a:solidFill>
                <a:effectLst/>
                <a:latin typeface="Helvetica Neue"/>
              </a:rPr>
              <a:t>After thorough exploratory data analysis and cleaning of data, the summary statistics are calculated.</a:t>
            </a:r>
          </a:p>
          <a:p>
            <a:pPr marL="457200" indent="-457200">
              <a:buFont typeface="Arial" panose="020B0604020202020204" pitchFamily="34" charset="0"/>
              <a:buChar char="•"/>
            </a:pPr>
            <a:r>
              <a:rPr lang="en-US" b="0" i="0" dirty="0">
                <a:solidFill>
                  <a:srgbClr val="333333"/>
                </a:solidFill>
                <a:effectLst/>
                <a:latin typeface="inherit"/>
              </a:rPr>
              <a:t>The initial Tumor Volume at starting timepoint zero is 45 mm3 for all mice.</a:t>
            </a:r>
          </a:p>
          <a:p>
            <a:pPr marL="457200" indent="-45720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4</a:t>
            </a:fld>
            <a:endParaRPr lang="en-US"/>
          </a:p>
        </p:txBody>
      </p:sp>
    </p:spTree>
    <p:extLst>
      <p:ext uri="{BB962C8B-B14F-4D97-AF65-F5344CB8AC3E}">
        <p14:creationId xmlns:p14="http://schemas.microsoft.com/office/powerpoint/2010/main" val="333028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Analysis for the box plots: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drug categories represented on the </a:t>
            </a:r>
            <a:r>
              <a:rPr lang="en-US" dirty="0" err="1"/>
              <a:t>x_axis</a:t>
            </a:r>
            <a:r>
              <a:rPr lang="en-US" dirty="0"/>
              <a:t> and percent change in tumor size on the </a:t>
            </a:r>
            <a:r>
              <a:rPr lang="en-US" dirty="0" err="1"/>
              <a:t>y_axis</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Infubinol drug category has one datapoint indicating the outlier.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Infubinol and </a:t>
            </a:r>
            <a:r>
              <a:rPr lang="en-US" dirty="0" err="1"/>
              <a:t>Ketapril</a:t>
            </a:r>
            <a:r>
              <a:rPr lang="en-US" dirty="0"/>
              <a:t> shows that the median and mean are closely </a:t>
            </a:r>
            <a:r>
              <a:rPr lang="en-US" dirty="0" err="1"/>
              <a:t>alligned</a:t>
            </a:r>
            <a:r>
              <a:rPr lang="en-US" dirty="0"/>
              <a:t>, which shows data is normally distributed, and we can ignore the outlier in </a:t>
            </a:r>
            <a:r>
              <a:rPr lang="en-US" dirty="0" err="1"/>
              <a:t>Infubinol</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Ketapril drug category has more variance of data points than the Infubinol drug category.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mean &lt; median for the </a:t>
            </a:r>
            <a:r>
              <a:rPr lang="en-US" dirty="0" err="1"/>
              <a:t>Capomulin</a:t>
            </a:r>
            <a:r>
              <a:rPr lang="en-US" dirty="0"/>
              <a:t>, is making it left skewed. Also, the percent change is tumor size is below zero, showing that the </a:t>
            </a:r>
            <a:r>
              <a:rPr lang="en-US" dirty="0" err="1"/>
              <a:t>Capomulin</a:t>
            </a:r>
            <a:r>
              <a:rPr lang="en-US" dirty="0"/>
              <a:t> is effective in reducing the size of the tumor.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a:t>
            </a:r>
            <a:r>
              <a:rPr lang="en-US" dirty="0" err="1"/>
              <a:t>Capomulin</a:t>
            </a:r>
            <a:r>
              <a:rPr lang="en-US" dirty="0"/>
              <a:t> appears to be different than Infubinol and </a:t>
            </a:r>
            <a:r>
              <a:rPr lang="en-US" dirty="0" err="1"/>
              <a:t>Ketapril</a:t>
            </a:r>
            <a:r>
              <a:rPr lang="en-US" dirty="0"/>
              <a:t>, this is an indication that we will find the difference between means of </a:t>
            </a:r>
            <a:r>
              <a:rPr lang="en-US" dirty="0" err="1"/>
              <a:t>Capomulin</a:t>
            </a:r>
            <a:r>
              <a:rPr lang="en-US" dirty="0"/>
              <a:t> and the other two categories.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6</a:t>
            </a:fld>
            <a:endParaRPr lang="en-US"/>
          </a:p>
        </p:txBody>
      </p:sp>
    </p:spTree>
    <p:extLst>
      <p:ext uri="{BB962C8B-B14F-4D97-AF65-F5344CB8AC3E}">
        <p14:creationId xmlns:p14="http://schemas.microsoft.com/office/powerpoint/2010/main" val="327933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compare the means of three or more samples, One Way Variance (</a:t>
            </a:r>
            <a:r>
              <a:rPr lang="en-US" dirty="0" err="1"/>
              <a:t>Anova</a:t>
            </a:r>
            <a:r>
              <a:rPr lang="en-US" dirty="0"/>
              <a:t>) is the most appropriate test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Here I am performing the test of normality.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ANOVA test makes a few assumptions about the data:</a:t>
            </a:r>
          </a:p>
          <a:p>
            <a:endParaRPr lang="en-US" dirty="0"/>
          </a:p>
          <a:p>
            <a:pPr marL="228600" indent="-228600">
              <a:buFont typeface="+mj-lt"/>
              <a:buAutoNum type="arabicPeriod"/>
            </a:pPr>
            <a:r>
              <a:rPr lang="en-US" dirty="0"/>
              <a:t>Independence of the observations. Each subject should belong to only one group. </a:t>
            </a:r>
          </a:p>
          <a:p>
            <a:pPr marL="228600" indent="-228600">
              <a:buFont typeface="+mj-lt"/>
              <a:buAutoNum type="arabicPeriod"/>
            </a:pPr>
            <a:r>
              <a:rPr lang="en-US" dirty="0"/>
              <a:t>No significant outliers in any group</a:t>
            </a:r>
          </a:p>
          <a:p>
            <a:pPr marL="228600" indent="-228600">
              <a:buFont typeface="+mj-lt"/>
              <a:buAutoNum type="arabicPeriod"/>
            </a:pPr>
            <a:r>
              <a:rPr lang="en-US" dirty="0"/>
              <a:t>Normality. the data for each group should be approximately normally distributed.</a:t>
            </a:r>
          </a:p>
          <a:p>
            <a:pPr marL="228600" indent="-228600">
              <a:buFont typeface="+mj-lt"/>
              <a:buAutoNum type="arabicPeriod"/>
            </a:pPr>
            <a:r>
              <a:rPr lang="en-US" dirty="0"/>
              <a:t>Homogeneity of variances. The variance of the outcome variable should be equal in every group.</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7</a:t>
            </a:fld>
            <a:endParaRPr lang="en-US"/>
          </a:p>
        </p:txBody>
      </p:sp>
    </p:spTree>
    <p:extLst>
      <p:ext uri="{BB962C8B-B14F-4D97-AF65-F5344CB8AC3E}">
        <p14:creationId xmlns:p14="http://schemas.microsoft.com/office/powerpoint/2010/main" val="3433581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am performing a Shapiro-Wilk test of normality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QQ plot that I showed previously, all the points fall approximately along the reference line, so we can assume normality.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conclusion is supported by the Shapiro-Wilk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p-value is not significant (p = 0.6), so we can assume normality.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score were normally distributed (p &gt; 0.05) for each group, as assessed by Shapiro-Wilk’s test of normality.</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8</a:t>
            </a:fld>
            <a:endParaRPr lang="en-US"/>
          </a:p>
        </p:txBody>
      </p:sp>
    </p:spTree>
    <p:extLst>
      <p:ext uri="{BB962C8B-B14F-4D97-AF65-F5344CB8AC3E}">
        <p14:creationId xmlns:p14="http://schemas.microsoft.com/office/powerpoint/2010/main" val="261366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plot above, there is no evident relationships between residuals and fitted values (the mean of each groups), which is good. So, we can assume the homogeneity of variances.</a:t>
            </a:r>
          </a:p>
        </p:txBody>
      </p:sp>
      <p:sp>
        <p:nvSpPr>
          <p:cNvPr id="4" name="Slide Number Placeholder 3"/>
          <p:cNvSpPr>
            <a:spLocks noGrp="1"/>
          </p:cNvSpPr>
          <p:nvPr>
            <p:ph type="sldNum" sz="quarter" idx="5"/>
          </p:nvPr>
        </p:nvSpPr>
        <p:spPr/>
        <p:txBody>
          <a:bodyPr/>
          <a:lstStyle/>
          <a:p>
            <a:fld id="{DA19DA67-3C8A-403C-A5D0-15008AD4A608}" type="slidenum">
              <a:rPr lang="en-US" smtClean="0"/>
              <a:t>9</a:t>
            </a:fld>
            <a:endParaRPr lang="en-US"/>
          </a:p>
        </p:txBody>
      </p:sp>
    </p:spTree>
    <p:extLst>
      <p:ext uri="{BB962C8B-B14F-4D97-AF65-F5344CB8AC3E}">
        <p14:creationId xmlns:p14="http://schemas.microsoft.com/office/powerpoint/2010/main" val="227808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Report: </a:t>
            </a:r>
          </a:p>
          <a:p>
            <a:r>
              <a:rPr lang="en-US" dirty="0"/>
              <a:t>Degree of freedom: 3, since we have 4 categories, so 4-1 =3 degree of freedom</a:t>
            </a:r>
          </a:p>
          <a:p>
            <a:r>
              <a:rPr lang="en-US" dirty="0"/>
              <a:t>Sum of Squares: 5.3104</a:t>
            </a:r>
          </a:p>
          <a:p>
            <a:r>
              <a:rPr lang="en-US" dirty="0"/>
              <a:t>Mean Sum of Squares: 1.7701</a:t>
            </a:r>
          </a:p>
          <a:p>
            <a:r>
              <a:rPr lang="en-US" dirty="0"/>
              <a:t>F-Statistics: 69.737, F(3, 96) = 69.74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Conclusion:</a:t>
            </a:r>
          </a:p>
          <a:p>
            <a:endParaRPr lang="en-US" dirty="0"/>
          </a:p>
          <a:p>
            <a:r>
              <a:rPr lang="en-US" dirty="0"/>
              <a:t>The F-value in an ANOVA is calculated as: variation between sample means / variation within the samples.</a:t>
            </a:r>
          </a:p>
          <a:p>
            <a:r>
              <a:rPr lang="en-US" dirty="0"/>
              <a:t>The higher the F-value in an ANOVA, the higher the variation between sample means relative to the variation within the samples.</a:t>
            </a:r>
          </a:p>
          <a:p>
            <a:r>
              <a:rPr lang="en-US" dirty="0"/>
              <a:t>The higher the F-value, the lower the corresponding p-value.</a:t>
            </a:r>
          </a:p>
          <a:p>
            <a:endParaRPr lang="en-US" dirty="0"/>
          </a:p>
          <a:p>
            <a:endParaRPr lang="en-US" dirty="0"/>
          </a:p>
          <a:p>
            <a:r>
              <a:rPr lang="en-US" dirty="0"/>
              <a:t>Here the p-Value, tells weather or not we found significance difference or not. </a:t>
            </a:r>
          </a:p>
          <a:p>
            <a:r>
              <a:rPr lang="en-US" dirty="0"/>
              <a:t>The p-Value: 2.2e-16,  less than alpha=0.05 shows that we found the difference in at one of the means in the data sample. And that is what we suspected from the boxplot analysis.</a:t>
            </a:r>
          </a:p>
          <a:p>
            <a:endParaRPr lang="en-US" dirty="0"/>
          </a:p>
          <a:p>
            <a:r>
              <a:rPr lang="en-US" dirty="0"/>
              <a:t>Since the p-value is below a threshold (α = .05), we can reject the null hypothesis of the ANOVA and conclude that there is a statistically significant difference between group means.</a:t>
            </a:r>
          </a:p>
          <a:p>
            <a:endParaRPr lang="en-US" dirty="0"/>
          </a:p>
          <a:p>
            <a:r>
              <a:rPr lang="en-US" dirty="0"/>
              <a:t>Therefore, we can reject the null hypothesis that there is no difference between the means in the data sample.</a:t>
            </a:r>
          </a:p>
          <a:p>
            <a:endParaRPr lang="en-US" dirty="0"/>
          </a:p>
          <a:p>
            <a:r>
              <a:rPr lang="en-US" dirty="0"/>
              <a:t>But we are not sure about which category mean is different, so we perform Post-hoc tests to determine that.</a:t>
            </a:r>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10</a:t>
            </a:fld>
            <a:endParaRPr lang="en-US"/>
          </a:p>
        </p:txBody>
      </p:sp>
    </p:spTree>
    <p:extLst>
      <p:ext uri="{BB962C8B-B14F-4D97-AF65-F5344CB8AC3E}">
        <p14:creationId xmlns:p14="http://schemas.microsoft.com/office/powerpoint/2010/main" val="2569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one-way ANOVA is generally followed up by Tukey post-hoc tests to perform multiple pairwise comparisons between groups.</a:t>
            </a:r>
          </a:p>
          <a:p>
            <a:endParaRPr lang="en-US" dirty="0"/>
          </a:p>
          <a:p>
            <a:r>
              <a:rPr lang="en-US" dirty="0"/>
              <a:t>### Report </a:t>
            </a:r>
            <a:r>
              <a:rPr lang="en-US" dirty="0" err="1"/>
              <a:t>TukeyHSD</a:t>
            </a:r>
            <a:r>
              <a:rPr lang="en-US" dirty="0"/>
              <a:t> Results:</a:t>
            </a:r>
          </a:p>
          <a:p>
            <a:endParaRPr lang="en-US" dirty="0"/>
          </a:p>
          <a:p>
            <a:r>
              <a:rPr lang="en-US" dirty="0"/>
              <a:t>when p-adj &lt; p-value, there is a significant difference between the two categories mean.</a:t>
            </a:r>
          </a:p>
          <a:p>
            <a:endParaRPr lang="en-US" dirty="0"/>
          </a:p>
          <a:p>
            <a:r>
              <a:rPr lang="en-US" dirty="0"/>
              <a:t>the </a:t>
            </a:r>
            <a:r>
              <a:rPr lang="en-US" dirty="0" err="1"/>
              <a:t>lwr</a:t>
            </a:r>
            <a:r>
              <a:rPr lang="en-US" dirty="0"/>
              <a:t> and </a:t>
            </a:r>
            <a:r>
              <a:rPr lang="en-US" dirty="0" err="1"/>
              <a:t>upr</a:t>
            </a:r>
            <a:r>
              <a:rPr lang="en-US" dirty="0"/>
              <a:t> bounds  shows that we are 95% confident that the true mean lies between the </a:t>
            </a:r>
            <a:r>
              <a:rPr lang="en-US" dirty="0" err="1"/>
              <a:t>lwr</a:t>
            </a:r>
            <a:r>
              <a:rPr lang="en-US" dirty="0"/>
              <a:t> and </a:t>
            </a:r>
            <a:r>
              <a:rPr lang="en-US" dirty="0" err="1"/>
              <a:t>upr</a:t>
            </a:r>
            <a:r>
              <a:rPr lang="en-US" dirty="0"/>
              <a:t> bounds of confidence Interval.</a:t>
            </a:r>
          </a:p>
          <a:p>
            <a:endParaRPr lang="en-US" dirty="0"/>
          </a:p>
          <a:p>
            <a:r>
              <a:rPr lang="en-US" dirty="0"/>
              <a:t>The p-Value for Infubinol-Capomulin, Ketapril-Capomulin, Placebo-Capomulin is less than alpha=0.05 and that shows there is significant difference between the means of these categories.</a:t>
            </a:r>
          </a:p>
          <a:p>
            <a:endParaRPr lang="en-US" dirty="0"/>
          </a:p>
          <a:p>
            <a:r>
              <a:rPr lang="en-US" dirty="0"/>
              <a:t>The p-Value for the other three group comparison is greater than alpha=0.05 shows there is no significant difference between the means of these categories.</a:t>
            </a:r>
          </a:p>
          <a:p>
            <a:endParaRPr lang="en-US" dirty="0"/>
          </a:p>
          <a:p>
            <a:r>
              <a:rPr lang="en-US" dirty="0"/>
              <a:t>Thus, we conclude that, </a:t>
            </a:r>
            <a:r>
              <a:rPr lang="en-US" dirty="0" err="1"/>
              <a:t>Capomulin</a:t>
            </a:r>
            <a:r>
              <a:rPr lang="en-US" dirty="0"/>
              <a:t> is more effective in reducing the tumor size than Infubinol, or </a:t>
            </a:r>
            <a:r>
              <a:rPr lang="en-US" dirty="0" err="1"/>
              <a:t>Ketapril</a:t>
            </a:r>
            <a:r>
              <a:rPr lang="en-US" dirty="0"/>
              <a:t>. </a:t>
            </a:r>
          </a:p>
          <a:p>
            <a:endParaRPr lang="en-US" dirty="0"/>
          </a:p>
          <a:p>
            <a:r>
              <a:rPr lang="en-US" dirty="0"/>
              <a:t>In the visualization the middle line on each bar  shows the difference in mean for different drug categories .</a:t>
            </a:r>
          </a:p>
          <a:p>
            <a:endParaRPr lang="en-US" dirty="0"/>
          </a:p>
          <a:p>
            <a:r>
              <a:rPr lang="en-US" dirty="0"/>
              <a:t>Both end limits on each bar shows the upper and lower limits of confidence intervals.</a:t>
            </a:r>
          </a:p>
          <a:p>
            <a:endParaRPr lang="en-US" dirty="0"/>
          </a:p>
          <a:p>
            <a:endParaRPr lang="en-US" dirty="0"/>
          </a:p>
        </p:txBody>
      </p:sp>
      <p:sp>
        <p:nvSpPr>
          <p:cNvPr id="4" name="Slide Number Placeholder 3"/>
          <p:cNvSpPr>
            <a:spLocks noGrp="1"/>
          </p:cNvSpPr>
          <p:nvPr>
            <p:ph type="sldNum" sz="quarter" idx="5"/>
          </p:nvPr>
        </p:nvSpPr>
        <p:spPr/>
        <p:txBody>
          <a:bodyPr/>
          <a:lstStyle/>
          <a:p>
            <a:fld id="{DA19DA67-3C8A-403C-A5D0-15008AD4A608}" type="slidenum">
              <a:rPr lang="en-US" smtClean="0"/>
              <a:t>11</a:t>
            </a:fld>
            <a:endParaRPr lang="en-US"/>
          </a:p>
        </p:txBody>
      </p:sp>
    </p:spTree>
    <p:extLst>
      <p:ext uri="{BB962C8B-B14F-4D97-AF65-F5344CB8AC3E}">
        <p14:creationId xmlns:p14="http://schemas.microsoft.com/office/powerpoint/2010/main" val="4042461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5/3/2022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5/3/2022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5/3/2022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5/3/2022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rfpoulos/pymaceuticals/master/data/Mouse_metadata.csv" TargetMode="External"/><Relationship Id="rId2" Type="http://schemas.openxmlformats.org/officeDocument/2006/relationships/hyperlink" Target="https://c-l-nguyen.github.io/web-design-challenge/index.html" TargetMode="External"/><Relationship Id="rId1" Type="http://schemas.openxmlformats.org/officeDocument/2006/relationships/slideLayout" Target="../slideLayouts/slideLayout2.xml"/><Relationship Id="rId4" Type="http://schemas.openxmlformats.org/officeDocument/2006/relationships/hyperlink" Target="https://raw.githubusercontent.com/rfpoulos/pymaceuticals/master/data/Study_results.cs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goodfreephotos.com/animals/mammals/white-baby-mice-bunched-together.jpg.php"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r="-1" b="11"/>
          <a:stretch/>
        </p:blipFill>
        <p:spPr>
          <a:xfrm>
            <a:off x="453302" y="457200"/>
            <a:ext cx="7588885" cy="5899650"/>
          </a:xfrm>
          <a:prstGeom prst="rect">
            <a:avLst/>
          </a:prstGeom>
        </p:spPr>
      </p:pic>
      <p:sp>
        <p:nvSpPr>
          <p:cNvPr id="49" name="Rectangle 4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sz="3200" dirty="0">
                <a:solidFill>
                  <a:srgbClr val="FFFFFF"/>
                </a:solidFill>
                <a:highlight>
                  <a:srgbClr val="808080"/>
                </a:highlight>
              </a:rPr>
              <a:t>Data 606  Final Project Presentation</a:t>
            </a:r>
          </a:p>
        </p:txBody>
      </p:sp>
      <p:sp>
        <p:nvSpPr>
          <p:cNvPr id="51" name="Rectangle 5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2000" dirty="0">
                <a:solidFill>
                  <a:srgbClr val="FFFFFF">
                    <a:alpha val="75000"/>
                  </a:srgbClr>
                </a:solidFill>
                <a:latin typeface="Arial" panose="020B0604020202020204" pitchFamily="34" charset="0"/>
                <a:cs typeface="Arial" panose="020B0604020202020204" pitchFamily="34" charset="0"/>
              </a:rPr>
              <a:t>By: Mubashira Qari</a:t>
            </a:r>
          </a:p>
        </p:txBody>
      </p:sp>
    </p:spTree>
    <p:extLst>
      <p:ext uri="{BB962C8B-B14F-4D97-AF65-F5344CB8AC3E}">
        <p14:creationId xmlns:p14="http://schemas.microsoft.com/office/powerpoint/2010/main" val="242400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3F18C-25D8-423D-95DB-86119D94171C}"/>
              </a:ext>
            </a:extLst>
          </p:cNvPr>
          <p:cNvSpPr txBox="1"/>
          <p:nvPr/>
        </p:nvSpPr>
        <p:spPr>
          <a:xfrm>
            <a:off x="1962364" y="976045"/>
            <a:ext cx="7880279"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Hypothesis Test</a:t>
            </a:r>
          </a:p>
        </p:txBody>
      </p:sp>
      <p:sp>
        <p:nvSpPr>
          <p:cNvPr id="3" name="TextBox 2">
            <a:extLst>
              <a:ext uri="{FF2B5EF4-FFF2-40B4-BE49-F238E27FC236}">
                <a16:creationId xmlns:a16="http://schemas.microsoft.com/office/drawing/2014/main" id="{99C77D69-AA72-4BAD-BB7C-62950A672023}"/>
              </a:ext>
            </a:extLst>
          </p:cNvPr>
          <p:cNvSpPr txBox="1"/>
          <p:nvPr/>
        </p:nvSpPr>
        <p:spPr>
          <a:xfrm>
            <a:off x="893852" y="2106202"/>
            <a:ext cx="9976206"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Step 1: Setup Null Hypothesis and Alternate Hypothesis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H0 = mu0 = mu01 = mu02 = mu03 (There is no difference between the mean percent change in tumor volume for the four drug categories.)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H1 = Not all means are equal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Alpha = 0.05</a:t>
            </a:r>
          </a:p>
          <a:p>
            <a:endParaRPr lang="en-US" dirty="0"/>
          </a:p>
        </p:txBody>
      </p:sp>
      <p:pic>
        <p:nvPicPr>
          <p:cNvPr id="5" name="Picture 4">
            <a:extLst>
              <a:ext uri="{FF2B5EF4-FFF2-40B4-BE49-F238E27FC236}">
                <a16:creationId xmlns:a16="http://schemas.microsoft.com/office/drawing/2014/main" id="{5FCF9A66-1BB0-42B3-8217-5CB264817BAB}"/>
              </a:ext>
            </a:extLst>
          </p:cNvPr>
          <p:cNvPicPr>
            <a:picLocks noChangeAspect="1"/>
          </p:cNvPicPr>
          <p:nvPr/>
        </p:nvPicPr>
        <p:blipFill>
          <a:blip r:embed="rId3"/>
          <a:stretch>
            <a:fillRect/>
          </a:stretch>
        </p:blipFill>
        <p:spPr>
          <a:xfrm>
            <a:off x="4723864" y="3398863"/>
            <a:ext cx="5601663" cy="1262526"/>
          </a:xfrm>
          <a:prstGeom prst="rect">
            <a:avLst/>
          </a:prstGeom>
        </p:spPr>
      </p:pic>
    </p:spTree>
    <p:extLst>
      <p:ext uri="{BB962C8B-B14F-4D97-AF65-F5344CB8AC3E}">
        <p14:creationId xmlns:p14="http://schemas.microsoft.com/office/powerpoint/2010/main" val="385228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51C1C-9F80-4F7C-A379-5CB944224FB5}"/>
              </a:ext>
            </a:extLst>
          </p:cNvPr>
          <p:cNvSpPr txBox="1"/>
          <p:nvPr/>
        </p:nvSpPr>
        <p:spPr>
          <a:xfrm>
            <a:off x="3010530" y="881473"/>
            <a:ext cx="6097712"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Post-hoc Test</a:t>
            </a:r>
            <a:endParaRPr lang="en-US" sz="2800" dirty="0"/>
          </a:p>
        </p:txBody>
      </p:sp>
      <p:pic>
        <p:nvPicPr>
          <p:cNvPr id="5" name="Picture 4">
            <a:extLst>
              <a:ext uri="{FF2B5EF4-FFF2-40B4-BE49-F238E27FC236}">
                <a16:creationId xmlns:a16="http://schemas.microsoft.com/office/drawing/2014/main" id="{E393857A-7C5F-42EA-B3C8-C70BF1FB49BE}"/>
              </a:ext>
            </a:extLst>
          </p:cNvPr>
          <p:cNvPicPr>
            <a:picLocks noChangeAspect="1"/>
          </p:cNvPicPr>
          <p:nvPr/>
        </p:nvPicPr>
        <p:blipFill>
          <a:blip r:embed="rId3"/>
          <a:stretch>
            <a:fillRect/>
          </a:stretch>
        </p:blipFill>
        <p:spPr>
          <a:xfrm>
            <a:off x="350808" y="2415448"/>
            <a:ext cx="5319445" cy="2331213"/>
          </a:xfrm>
          <a:prstGeom prst="rect">
            <a:avLst/>
          </a:prstGeom>
        </p:spPr>
      </p:pic>
      <p:pic>
        <p:nvPicPr>
          <p:cNvPr id="7" name="Picture 6">
            <a:extLst>
              <a:ext uri="{FF2B5EF4-FFF2-40B4-BE49-F238E27FC236}">
                <a16:creationId xmlns:a16="http://schemas.microsoft.com/office/drawing/2014/main" id="{7F7557C8-1345-4F7C-95F2-6D390DA055EF}"/>
              </a:ext>
            </a:extLst>
          </p:cNvPr>
          <p:cNvPicPr>
            <a:picLocks noChangeAspect="1"/>
          </p:cNvPicPr>
          <p:nvPr/>
        </p:nvPicPr>
        <p:blipFill>
          <a:blip r:embed="rId4"/>
          <a:stretch>
            <a:fillRect/>
          </a:stretch>
        </p:blipFill>
        <p:spPr>
          <a:xfrm>
            <a:off x="5670253" y="1916018"/>
            <a:ext cx="6521747" cy="4114286"/>
          </a:xfrm>
          <a:prstGeom prst="rect">
            <a:avLst/>
          </a:prstGeom>
        </p:spPr>
      </p:pic>
    </p:spTree>
    <p:extLst>
      <p:ext uri="{BB962C8B-B14F-4D97-AF65-F5344CB8AC3E}">
        <p14:creationId xmlns:p14="http://schemas.microsoft.com/office/powerpoint/2010/main" val="235530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3C862-C04F-4F86-A5D8-1D4894EBFACA}"/>
              </a:ext>
            </a:extLst>
          </p:cNvPr>
          <p:cNvPicPr>
            <a:picLocks noChangeAspect="1"/>
          </p:cNvPicPr>
          <p:nvPr/>
        </p:nvPicPr>
        <p:blipFill>
          <a:blip r:embed="rId3"/>
          <a:stretch>
            <a:fillRect/>
          </a:stretch>
        </p:blipFill>
        <p:spPr>
          <a:xfrm>
            <a:off x="3298005" y="1746659"/>
            <a:ext cx="5474954" cy="3061647"/>
          </a:xfrm>
          <a:prstGeom prst="rect">
            <a:avLst/>
          </a:prstGeom>
        </p:spPr>
      </p:pic>
      <p:sp>
        <p:nvSpPr>
          <p:cNvPr id="8" name="TextBox 7">
            <a:extLst>
              <a:ext uri="{FF2B5EF4-FFF2-40B4-BE49-F238E27FC236}">
                <a16:creationId xmlns:a16="http://schemas.microsoft.com/office/drawing/2014/main" id="{3024430C-543A-4E5D-BEBB-3B7938DBED2A}"/>
              </a:ext>
            </a:extLst>
          </p:cNvPr>
          <p:cNvSpPr txBox="1"/>
          <p:nvPr/>
        </p:nvSpPr>
        <p:spPr>
          <a:xfrm>
            <a:off x="1485471" y="889510"/>
            <a:ext cx="9166261" cy="369332"/>
          </a:xfrm>
          <a:prstGeom prst="rect">
            <a:avLst/>
          </a:prstGeom>
          <a:noFill/>
        </p:spPr>
        <p:txBody>
          <a:bodyPr wrap="square" rtlCol="0">
            <a:spAutoFit/>
          </a:bodyPr>
          <a:lstStyle/>
          <a:p>
            <a:r>
              <a:rPr lang="en-US" dirty="0"/>
              <a:t>Regression Model for Analyzing Correlation between Age, weight and Tumor_Volume_mm3</a:t>
            </a:r>
          </a:p>
        </p:txBody>
      </p:sp>
    </p:spTree>
    <p:extLst>
      <p:ext uri="{BB962C8B-B14F-4D97-AF65-F5344CB8AC3E}">
        <p14:creationId xmlns:p14="http://schemas.microsoft.com/office/powerpoint/2010/main" val="415200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21836-94CB-4058-B9AA-D6B224490F75}"/>
              </a:ext>
            </a:extLst>
          </p:cNvPr>
          <p:cNvPicPr>
            <a:picLocks noChangeAspect="1"/>
          </p:cNvPicPr>
          <p:nvPr/>
        </p:nvPicPr>
        <p:blipFill>
          <a:blip r:embed="rId3"/>
          <a:stretch>
            <a:fillRect/>
          </a:stretch>
        </p:blipFill>
        <p:spPr>
          <a:xfrm>
            <a:off x="6277510" y="1484872"/>
            <a:ext cx="5597072" cy="4114286"/>
          </a:xfrm>
          <a:prstGeom prst="rect">
            <a:avLst/>
          </a:prstGeom>
        </p:spPr>
      </p:pic>
      <p:pic>
        <p:nvPicPr>
          <p:cNvPr id="4" name="Picture 3">
            <a:extLst>
              <a:ext uri="{FF2B5EF4-FFF2-40B4-BE49-F238E27FC236}">
                <a16:creationId xmlns:a16="http://schemas.microsoft.com/office/drawing/2014/main" id="{DF5B1878-9A7A-4376-8DA4-C20567CD9E77}"/>
              </a:ext>
            </a:extLst>
          </p:cNvPr>
          <p:cNvPicPr>
            <a:picLocks noChangeAspect="1"/>
          </p:cNvPicPr>
          <p:nvPr/>
        </p:nvPicPr>
        <p:blipFill>
          <a:blip r:embed="rId4"/>
          <a:stretch>
            <a:fillRect/>
          </a:stretch>
        </p:blipFill>
        <p:spPr>
          <a:xfrm>
            <a:off x="211250" y="1597889"/>
            <a:ext cx="5857352" cy="4114286"/>
          </a:xfrm>
          <a:prstGeom prst="rect">
            <a:avLst/>
          </a:prstGeom>
        </p:spPr>
      </p:pic>
      <p:sp>
        <p:nvSpPr>
          <p:cNvPr id="5" name="TextBox 4">
            <a:extLst>
              <a:ext uri="{FF2B5EF4-FFF2-40B4-BE49-F238E27FC236}">
                <a16:creationId xmlns:a16="http://schemas.microsoft.com/office/drawing/2014/main" id="{DA10424C-4847-410A-8BE9-FEF5083E6822}"/>
              </a:ext>
            </a:extLst>
          </p:cNvPr>
          <p:cNvSpPr txBox="1"/>
          <p:nvPr/>
        </p:nvSpPr>
        <p:spPr>
          <a:xfrm>
            <a:off x="1485471" y="889510"/>
            <a:ext cx="9166261" cy="369332"/>
          </a:xfrm>
          <a:prstGeom prst="rect">
            <a:avLst/>
          </a:prstGeom>
          <a:noFill/>
        </p:spPr>
        <p:txBody>
          <a:bodyPr wrap="square" rtlCol="0">
            <a:spAutoFit/>
          </a:bodyPr>
          <a:lstStyle/>
          <a:p>
            <a:r>
              <a:rPr lang="en-US" dirty="0"/>
              <a:t>Regression Model for Analyzing Correlation between Age, weight and Tumor_Volume_mm3</a:t>
            </a:r>
          </a:p>
        </p:txBody>
      </p:sp>
    </p:spTree>
    <p:extLst>
      <p:ext uri="{BB962C8B-B14F-4D97-AF65-F5344CB8AC3E}">
        <p14:creationId xmlns:p14="http://schemas.microsoft.com/office/powerpoint/2010/main" val="283864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66B192-9A0A-4996-A0E3-29A2FEE8DB91}"/>
              </a:ext>
            </a:extLst>
          </p:cNvPr>
          <p:cNvSpPr txBox="1"/>
          <p:nvPr/>
        </p:nvSpPr>
        <p:spPr>
          <a:xfrm>
            <a:off x="1380226" y="671691"/>
            <a:ext cx="9489057" cy="5632311"/>
          </a:xfrm>
          <a:prstGeom prst="rect">
            <a:avLst/>
          </a:prstGeom>
          <a:noFill/>
        </p:spPr>
        <p:txBody>
          <a:bodyPr wrap="square">
            <a:spAutoFit/>
          </a:bodyPr>
          <a:lstStyle/>
          <a:p>
            <a:pPr algn="l"/>
            <a:r>
              <a:rPr lang="en-US" b="0" i="0" dirty="0">
                <a:solidFill>
                  <a:srgbClr val="000000"/>
                </a:solidFill>
                <a:effectLst/>
                <a:latin typeface="Arial" panose="020B0604020202020204" pitchFamily="34" charset="0"/>
                <a:cs typeface="Arial" panose="020B0604020202020204" pitchFamily="34" charset="0"/>
              </a:rPr>
              <a:t>Conclusion</a:t>
            </a:r>
          </a:p>
          <a:p>
            <a:pPr lvl="1" algn="l"/>
            <a:r>
              <a:rPr lang="en-US" b="0" i="0" dirty="0">
                <a:solidFill>
                  <a:srgbClr val="000000"/>
                </a:solidFill>
                <a:effectLst/>
                <a:latin typeface="Arial" panose="020B0604020202020204" pitchFamily="34" charset="0"/>
                <a:cs typeface="Arial" panose="020B0604020202020204" pitchFamily="34" charset="0"/>
              </a:rPr>
              <a:t>Why is this analysis important?</a:t>
            </a:r>
          </a:p>
          <a:p>
            <a:pPr lvl="1" algn="l"/>
            <a:endParaRPr lang="en-US" b="0" i="0" dirty="0">
              <a:solidFill>
                <a:srgbClr val="000000"/>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b="0" i="0" dirty="0">
                <a:solidFill>
                  <a:srgbClr val="202124"/>
                </a:solidFill>
                <a:effectLst/>
                <a:latin typeface="Roboto" panose="02000000000000000000" pitchFamily="2" charset="0"/>
              </a:rPr>
              <a:t>ANOVA test </a:t>
            </a:r>
            <a:r>
              <a:rPr lang="en-US" b="1" i="0" dirty="0">
                <a:solidFill>
                  <a:srgbClr val="202124"/>
                </a:solidFill>
                <a:effectLst/>
                <a:latin typeface="Roboto" panose="02000000000000000000" pitchFamily="2" charset="0"/>
              </a:rPr>
              <a:t>determines the difference in mean between two or more independent groups</a:t>
            </a:r>
            <a:r>
              <a:rPr lang="en-US" b="0" i="0" dirty="0">
                <a:solidFill>
                  <a:srgbClr val="202124"/>
                </a:solidFill>
                <a:effectLst/>
                <a:latin typeface="Roboto" panose="02000000000000000000" pitchFamily="2" charset="0"/>
              </a:rPr>
              <a:t>. </a:t>
            </a:r>
          </a:p>
          <a:p>
            <a:pPr marL="742950" lvl="1" indent="-285750" algn="l">
              <a:buFont typeface="Arial" panose="020B0604020202020204" pitchFamily="34" charset="0"/>
              <a:buChar char="•"/>
            </a:pPr>
            <a:endParaRPr lang="en-US" dirty="0">
              <a:solidFill>
                <a:srgbClr val="202124"/>
              </a:solidFill>
              <a:latin typeface="Roboto" panose="02000000000000000000" pitchFamily="2" charset="0"/>
              <a:cs typeface="Arial" panose="020B0604020202020204" pitchFamily="34" charset="0"/>
            </a:endParaRPr>
          </a:p>
          <a:p>
            <a:pPr marL="742950" lvl="1" indent="-285750" algn="l">
              <a:buFont typeface="Arial" panose="020B0604020202020204" pitchFamily="34" charset="0"/>
              <a:buChar char="•"/>
            </a:pPr>
            <a:r>
              <a:rPr lang="en-US" b="0" i="0" dirty="0">
                <a:solidFill>
                  <a:srgbClr val="202124"/>
                </a:solidFill>
                <a:effectLst/>
                <a:latin typeface="Roboto" panose="02000000000000000000" pitchFamily="2" charset="0"/>
              </a:rPr>
              <a:t> </a:t>
            </a:r>
            <a:r>
              <a:rPr lang="en-US" b="1" i="0" dirty="0">
                <a:solidFill>
                  <a:srgbClr val="202124"/>
                </a:solidFill>
                <a:effectLst/>
                <a:latin typeface="Roboto" panose="02000000000000000000" pitchFamily="2" charset="0"/>
              </a:rPr>
              <a:t>It provides the overall test of equality of group means</a:t>
            </a:r>
            <a:r>
              <a:rPr lang="en-US" b="0" i="0" dirty="0">
                <a:solidFill>
                  <a:srgbClr val="202124"/>
                </a:solidFill>
                <a:effectLst/>
                <a:latin typeface="Roboto" panose="02000000000000000000" pitchFamily="2" charset="0"/>
              </a:rPr>
              <a:t>. </a:t>
            </a:r>
          </a:p>
          <a:p>
            <a:pPr lvl="1" algn="l"/>
            <a:endParaRPr lang="en-US" b="0" i="0" dirty="0">
              <a:solidFill>
                <a:srgbClr val="202124"/>
              </a:solidFill>
              <a:effectLst/>
              <a:latin typeface="Roboto" panose="02000000000000000000" pitchFamily="2" charset="0"/>
            </a:endParaRPr>
          </a:p>
          <a:p>
            <a:pPr marL="742950" lvl="1" indent="-285750" algn="l">
              <a:buFont typeface="Arial" panose="020B0604020202020204" pitchFamily="34" charset="0"/>
              <a:buChar char="•"/>
            </a:pPr>
            <a:r>
              <a:rPr lang="en-US" b="0" i="0" dirty="0">
                <a:solidFill>
                  <a:srgbClr val="202124"/>
                </a:solidFill>
                <a:effectLst/>
                <a:latin typeface="Roboto" panose="02000000000000000000" pitchFamily="2" charset="0"/>
              </a:rPr>
              <a:t> </a:t>
            </a:r>
            <a:r>
              <a:rPr lang="en-US" b="1" i="0" dirty="0">
                <a:solidFill>
                  <a:srgbClr val="202124"/>
                </a:solidFill>
                <a:effectLst/>
                <a:latin typeface="Roboto" panose="02000000000000000000" pitchFamily="2" charset="0"/>
              </a:rPr>
              <a:t>It can control the overall type I error rate (i.e., false positive finding)</a:t>
            </a:r>
            <a:endParaRPr lang="en-US" dirty="0">
              <a:solidFill>
                <a:srgbClr val="000000"/>
              </a:solidFill>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endParaRPr lang="en-US" b="0" i="0" dirty="0">
              <a:solidFill>
                <a:srgbClr val="000000"/>
              </a:solidFill>
              <a:effectLst/>
              <a:latin typeface="Arial" panose="020B0604020202020204" pitchFamily="34" charset="0"/>
              <a:cs typeface="Arial" panose="020B0604020202020204" pitchFamily="34" charset="0"/>
            </a:endParaRPr>
          </a:p>
          <a:p>
            <a:pPr lvl="1" algn="l"/>
            <a:r>
              <a:rPr lang="en-US" b="0" i="0" dirty="0">
                <a:solidFill>
                  <a:srgbClr val="000000"/>
                </a:solidFill>
                <a:effectLst/>
                <a:latin typeface="Arial" panose="020B0604020202020204" pitchFamily="34" charset="0"/>
                <a:cs typeface="Arial" panose="020B0604020202020204" pitchFamily="34" charset="0"/>
              </a:rPr>
              <a:t>Limitations of the analysis?</a:t>
            </a:r>
          </a:p>
          <a:p>
            <a:pPr lvl="1" algn="l"/>
            <a:endParaRPr lang="en-US" b="0" i="0" dirty="0">
              <a:solidFill>
                <a:srgbClr val="000000"/>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b="0" i="0" dirty="0">
                <a:solidFill>
                  <a:srgbClr val="202124"/>
                </a:solidFill>
                <a:effectLst/>
                <a:latin typeface="Roboto" panose="02000000000000000000" pitchFamily="2" charset="0"/>
              </a:rPr>
              <a:t>One-way ANOVA </a:t>
            </a:r>
            <a:r>
              <a:rPr lang="en-US" b="1" i="0" dirty="0">
                <a:solidFill>
                  <a:srgbClr val="202124"/>
                </a:solidFill>
                <a:effectLst/>
                <a:latin typeface="Roboto" panose="02000000000000000000" pitchFamily="2" charset="0"/>
              </a:rPr>
              <a:t>can only be used when investigating a single factor and a single dependent variable</a:t>
            </a:r>
            <a:r>
              <a:rPr lang="en-US" b="0" i="0" dirty="0">
                <a:solidFill>
                  <a:srgbClr val="202124"/>
                </a:solidFill>
                <a:effectLst/>
                <a:latin typeface="Roboto" panose="02000000000000000000" pitchFamily="2" charset="0"/>
              </a:rPr>
              <a:t>. When comparing the means of three or more groups, it can tell us if at least one pair of means is significantly different, but it can't tell us which pair.</a:t>
            </a:r>
          </a:p>
          <a:p>
            <a:pPr marL="742950" lvl="1" indent="-285750" algn="l">
              <a:buFont typeface="Arial" panose="020B0604020202020204" pitchFamily="34" charset="0"/>
              <a:buChar char="•"/>
            </a:pPr>
            <a:endParaRPr lang="en-US" dirty="0">
              <a:solidFill>
                <a:srgbClr val="202124"/>
              </a:solidFill>
              <a:latin typeface="Roboto" panose="02000000000000000000" pitchFamily="2" charset="0"/>
              <a:cs typeface="Arial" panose="020B0604020202020204" pitchFamily="34" charset="0"/>
            </a:endParaRPr>
          </a:p>
          <a:p>
            <a:pPr marL="742950" lvl="1" indent="-285750" algn="l">
              <a:buFont typeface="Arial" panose="020B0604020202020204" pitchFamily="34" charset="0"/>
              <a:buChar char="•"/>
            </a:pPr>
            <a:r>
              <a:rPr lang="en-US" b="0" i="0" dirty="0">
                <a:solidFill>
                  <a:srgbClr val="202124"/>
                </a:solidFill>
                <a:effectLst/>
                <a:latin typeface="Roboto" panose="02000000000000000000" pitchFamily="2" charset="0"/>
              </a:rPr>
              <a:t>ANOVA assumes that the data is normally distributed. The ANOVA also assumes homogeneity of variance, which means that the variance among the groups should be approximately equal. ANOVA also assumes that the observations are independent of each other.</a:t>
            </a:r>
            <a:endParaRPr lang="en-US" b="0" i="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300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5A9-9215-4683-A385-06A58B6CBE09}"/>
              </a:ext>
            </a:extLst>
          </p:cNvPr>
          <p:cNvSpPr>
            <a:spLocks noGrp="1"/>
          </p:cNvSpPr>
          <p:nvPr>
            <p:ph type="title"/>
          </p:nvPr>
        </p:nvSpPr>
        <p:spPr>
          <a:xfrm>
            <a:off x="2825769" y="827070"/>
            <a:ext cx="6540461" cy="746500"/>
          </a:xfrm>
        </p:spPr>
        <p:txBody>
          <a:bodyPr>
            <a:noAutofit/>
          </a:bodyPr>
          <a:lstStyle/>
          <a:p>
            <a:pPr algn="ctr"/>
            <a:r>
              <a:rPr lang="en-US" sz="3200" dirty="0">
                <a:solidFill>
                  <a:schemeClr val="tx1"/>
                </a:solidFill>
                <a:latin typeface="Arial" panose="020B0604020202020204" pitchFamily="34" charset="0"/>
                <a:cs typeface="Arial" panose="020B0604020202020204" pitchFamily="34" charset="0"/>
              </a:rPr>
              <a:t>Data Source Links</a:t>
            </a:r>
          </a:p>
        </p:txBody>
      </p:sp>
      <p:sp>
        <p:nvSpPr>
          <p:cNvPr id="8" name="Content Placeholder 7">
            <a:extLst>
              <a:ext uri="{FF2B5EF4-FFF2-40B4-BE49-F238E27FC236}">
                <a16:creationId xmlns:a16="http://schemas.microsoft.com/office/drawing/2014/main" id="{0FC16D14-29FF-CEB8-5C59-319E09BCF1EF}"/>
              </a:ext>
            </a:extLst>
          </p:cNvPr>
          <p:cNvSpPr>
            <a:spLocks noGrp="1"/>
          </p:cNvSpPr>
          <p:nvPr>
            <p:ph idx="1"/>
          </p:nvPr>
        </p:nvSpPr>
        <p:spPr>
          <a:xfrm>
            <a:off x="1119883" y="2373330"/>
            <a:ext cx="9822094" cy="3657600"/>
          </a:xfrm>
        </p:spPr>
        <p:txBody>
          <a:bodyPr>
            <a:normAutofit fontScale="77500" lnSpcReduction="20000"/>
          </a:bodyPr>
          <a:lstStyle/>
          <a:p>
            <a:pPr marL="0" indent="0">
              <a:buNone/>
            </a:pPr>
            <a:r>
              <a:rPr lang="en-US" sz="2400" dirty="0">
                <a:solidFill>
                  <a:schemeClr val="tx1"/>
                </a:solidFill>
                <a:latin typeface="Arial" panose="020B0604020202020204" pitchFamily="34" charset="0"/>
                <a:cs typeface="Arial" panose="020B0604020202020204" pitchFamily="34" charset="0"/>
              </a:rPr>
              <a:t>The datasets are provided by Pymaceuticals Inc.. Below is the link for the original source of the datasets:</a:t>
            </a:r>
          </a:p>
          <a:p>
            <a:pPr marL="0" indent="0">
              <a:buNone/>
            </a:pPr>
            <a:r>
              <a:rPr lang="en-US" sz="2400" dirty="0">
                <a:solidFill>
                  <a:schemeClr val="tx1"/>
                </a:solidFill>
                <a:latin typeface="Arial" panose="020B0604020202020204" pitchFamily="34" charset="0"/>
                <a:cs typeface="Arial" panose="020B0604020202020204" pitchFamily="34" charset="0"/>
                <a:hlinkClick r:id="rId2"/>
              </a:rPr>
              <a:t>https://c-l-nguyen.github.io/web-design-challenge/index.html</a:t>
            </a:r>
            <a:endParaRPr lang="en-US" sz="2400" dirty="0">
              <a:solidFill>
                <a:schemeClr val="tx1"/>
              </a:solidFill>
              <a:latin typeface="Arial" panose="020B0604020202020204" pitchFamily="34" charset="0"/>
              <a:cs typeface="Arial" panose="020B0604020202020204" pitchFamily="34" charset="0"/>
            </a:endParaRPr>
          </a:p>
          <a:p>
            <a:pPr marL="0" indent="0" algn="just">
              <a:buNone/>
            </a:pPr>
            <a:r>
              <a:rPr lang="en-US" sz="2400" dirty="0">
                <a:solidFill>
                  <a:schemeClr val="tx1"/>
                </a:solidFill>
                <a:latin typeface="Arial" panose="020B0604020202020204" pitchFamily="34" charset="0"/>
                <a:cs typeface="Arial" panose="020B0604020202020204" pitchFamily="34" charset="0"/>
              </a:rPr>
              <a:t>The raw datasets are imported from the GitHub links provided below:</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3"/>
              </a:rPr>
              <a:t>https://raw.githubusercontent.com/rfpoulos/pymaceuticals/master/data/Mouse_metadata.csv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hlinkClick r:id="rId4"/>
              </a:rPr>
              <a:t>https://raw.githubusercontent.com/rfpoulos/pymaceuticals/master/data/Study_results.csv</a:t>
            </a: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26572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a:extLst>
              <a:ext uri="{FF2B5EF4-FFF2-40B4-BE49-F238E27FC236}">
                <a16:creationId xmlns:a16="http://schemas.microsoft.com/office/drawing/2014/main" id="{D4912A30-31D8-4E26-8B0D-6A175B80CCB5}"/>
              </a:ext>
            </a:extLst>
          </p:cNvPr>
          <p:cNvSpPr>
            <a:spLocks noGrp="1"/>
          </p:cNvSpPr>
          <p:nvPr>
            <p:ph type="title"/>
          </p:nvPr>
        </p:nvSpPr>
        <p:spPr>
          <a:xfrm>
            <a:off x="581193" y="647194"/>
            <a:ext cx="6540462" cy="604831"/>
          </a:xfrm>
        </p:spPr>
        <p:txBody>
          <a:bodyPr>
            <a:normAutofit/>
          </a:bodyPr>
          <a:lstStyle/>
          <a:p>
            <a:r>
              <a:rPr lang="en-US" sz="3200" dirty="0">
                <a:solidFill>
                  <a:schemeClr val="tx1"/>
                </a:solidFill>
                <a:latin typeface="Arial" panose="020B0604020202020204" pitchFamily="34" charset="0"/>
                <a:cs typeface="Arial" panose="020B0604020202020204" pitchFamily="34" charset="0"/>
              </a:rPr>
              <a:t>Overview:</a:t>
            </a:r>
          </a:p>
        </p:txBody>
      </p:sp>
      <p:sp>
        <p:nvSpPr>
          <p:cNvPr id="36" name="Rectangle 35">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Content Placeholder 30">
            <a:extLst>
              <a:ext uri="{FF2B5EF4-FFF2-40B4-BE49-F238E27FC236}">
                <a16:creationId xmlns:a16="http://schemas.microsoft.com/office/drawing/2014/main" id="{BED82FC4-686B-9354-FB6E-1431EC189B1E}"/>
              </a:ext>
            </a:extLst>
          </p:cNvPr>
          <p:cNvSpPr>
            <a:spLocks noGrp="1"/>
          </p:cNvSpPr>
          <p:nvPr>
            <p:ph idx="1"/>
          </p:nvPr>
        </p:nvSpPr>
        <p:spPr>
          <a:xfrm>
            <a:off x="581194" y="1347023"/>
            <a:ext cx="6540460" cy="5349200"/>
          </a:xfrm>
        </p:spPr>
        <p:txBody>
          <a:bodyPr>
            <a:noAutofit/>
          </a:bodyPr>
          <a:lstStyle/>
          <a:p>
            <a:pPr marL="0" indent="0" algn="just">
              <a:lnSpc>
                <a:spcPct val="150000"/>
              </a:lnSpc>
              <a:buNone/>
            </a:pPr>
            <a:r>
              <a:rPr lang="en-US" sz="2000" dirty="0">
                <a:solidFill>
                  <a:schemeClr val="tx1"/>
                </a:solidFill>
                <a:latin typeface="Arial" panose="020B0604020202020204" pitchFamily="34" charset="0"/>
                <a:cs typeface="Arial" panose="020B0604020202020204" pitchFamily="34" charset="0"/>
              </a:rPr>
              <a:t>Pymaceuticals Inc., a fictional pharmaceutical company specializes in drug-based, anti-cancer pharmaceuticals. They have provided the data to test the efficacy of potential drug treatments for squamous cell carcinoma. In this study, 249 mice identified with Squamous cell carcinoma (SCC) tumor growth, kind of skin cancer, were treated through a variety of drug regimens. Over the course of 45 days, tumor development was observed and measured. The objective is to analyze the data to show how four treatments (Capomulin, Infubinol, Ketapril, and Placebo) compare</a:t>
            </a:r>
            <a:r>
              <a:rPr lang="en-US" sz="2000" dirty="0">
                <a:solidFill>
                  <a:schemeClr val="tx2"/>
                </a:solidFill>
                <a:latin typeface="Arial" panose="020B0604020202020204" pitchFamily="34" charset="0"/>
                <a:cs typeface="Arial" panose="020B0604020202020204" pitchFamily="34" charset="0"/>
              </a:rPr>
              <a:t>.</a:t>
            </a:r>
          </a:p>
        </p:txBody>
      </p:sp>
      <p:pic>
        <p:nvPicPr>
          <p:cNvPr id="4" name="Content Placeholder 3" descr="pipette dripping into a petri dish">
            <a:extLst>
              <a:ext uri="{FF2B5EF4-FFF2-40B4-BE49-F238E27FC236}">
                <a16:creationId xmlns:a16="http://schemas.microsoft.com/office/drawing/2014/main" id="{6871B66F-D2F3-4144-AC39-A89665F3312E}"/>
              </a:ext>
            </a:extLst>
          </p:cNvPr>
          <p:cNvPicPr>
            <a:picLocks noChangeAspect="1"/>
          </p:cNvPicPr>
          <p:nvPr/>
        </p:nvPicPr>
        <p:blipFill rotWithShape="1">
          <a:blip r:embed="rId3">
            <a:extLst>
              <a:ext uri="{28A0092B-C50C-407E-A947-70E740481C1C}">
                <a14:useLocalDpi xmlns:a14="http://schemas.microsoft.com/office/drawing/2010/main" val="0"/>
              </a:ext>
            </a:extLst>
          </a:blip>
          <a:srcRect t="173" r="4" b="5770"/>
          <a:stretch/>
        </p:blipFill>
        <p:spPr>
          <a:xfrm>
            <a:off x="7702848" y="-1"/>
            <a:ext cx="4489152" cy="3381502"/>
          </a:xfrm>
          <a:prstGeom prst="rect">
            <a:avLst/>
          </a:prstGeom>
        </p:spPr>
      </p:pic>
      <p:pic>
        <p:nvPicPr>
          <p:cNvPr id="23" name="Content Placeholder 22" descr="A group of rats&#10;&#10;Description automatically generated with low confidence">
            <a:extLst>
              <a:ext uri="{FF2B5EF4-FFF2-40B4-BE49-F238E27FC236}">
                <a16:creationId xmlns:a16="http://schemas.microsoft.com/office/drawing/2014/main" id="{305DD7ED-3A26-4A37-B1EB-86E45A6AB74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28" r="8263" b="2"/>
          <a:stretch/>
        </p:blipFill>
        <p:spPr>
          <a:xfrm>
            <a:off x="7702848" y="3381501"/>
            <a:ext cx="4489152" cy="3476498"/>
          </a:xfrm>
          <a:prstGeom prst="rect">
            <a:avLst/>
          </a:prstGeom>
        </p:spPr>
      </p:pic>
    </p:spTree>
    <p:extLst>
      <p:ext uri="{BB962C8B-B14F-4D97-AF65-F5344CB8AC3E}">
        <p14:creationId xmlns:p14="http://schemas.microsoft.com/office/powerpoint/2010/main" val="10557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A801-CC95-4C81-8926-F01610613220}"/>
              </a:ext>
            </a:extLst>
          </p:cNvPr>
          <p:cNvSpPr>
            <a:spLocks noGrp="1"/>
          </p:cNvSpPr>
          <p:nvPr>
            <p:ph type="title"/>
          </p:nvPr>
        </p:nvSpPr>
        <p:spPr>
          <a:xfrm>
            <a:off x="2487153" y="700376"/>
            <a:ext cx="7212673" cy="707183"/>
          </a:xfrm>
        </p:spPr>
        <p:txBody>
          <a:bodyPr>
            <a:normAutofit/>
          </a:bodyPr>
          <a:lstStyle/>
          <a:p>
            <a:pPr algn="ctr"/>
            <a:r>
              <a:rPr lang="en-US" dirty="0">
                <a:latin typeface="Arial" panose="020B0604020202020204" pitchFamily="34" charset="0"/>
                <a:cs typeface="Arial" panose="020B0604020202020204" pitchFamily="34" charset="0"/>
              </a:rPr>
              <a:t>Research Question</a:t>
            </a:r>
          </a:p>
        </p:txBody>
      </p:sp>
      <p:sp>
        <p:nvSpPr>
          <p:cNvPr id="18" name="Rectangle 1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7C8FA0-A35B-4FB8-83F8-49343F730A34}"/>
              </a:ext>
            </a:extLst>
          </p:cNvPr>
          <p:cNvSpPr>
            <a:spLocks noGrp="1"/>
          </p:cNvSpPr>
          <p:nvPr>
            <p:ph idx="1"/>
          </p:nvPr>
        </p:nvSpPr>
        <p:spPr>
          <a:xfrm>
            <a:off x="925158" y="2062420"/>
            <a:ext cx="10381129" cy="4584960"/>
          </a:xfrm>
        </p:spPr>
        <p:txBody>
          <a:bodyPr>
            <a:normAutofit/>
          </a:bodyPr>
          <a:lstStyle/>
          <a:p>
            <a:pPr algn="l"/>
            <a:r>
              <a:rPr lang="en-US" sz="2000" b="0" i="0" dirty="0">
                <a:solidFill>
                  <a:srgbClr val="333333"/>
                </a:solidFill>
                <a:effectLst/>
                <a:latin typeface="Arial" panose="020B0604020202020204" pitchFamily="34" charset="0"/>
                <a:cs typeface="Arial" panose="020B0604020202020204" pitchFamily="34" charset="0"/>
              </a:rPr>
              <a:t>Question 1: Is Capomulin effective more effective in reducing the tumor size than Infubinol, or </a:t>
            </a:r>
            <a:r>
              <a:rPr lang="en-US" sz="2000" b="0" i="0" dirty="0" err="1">
                <a:solidFill>
                  <a:srgbClr val="333333"/>
                </a:solidFill>
                <a:effectLst/>
                <a:latin typeface="Arial" panose="020B0604020202020204" pitchFamily="34" charset="0"/>
                <a:cs typeface="Arial" panose="020B0604020202020204" pitchFamily="34" charset="0"/>
              </a:rPr>
              <a:t>Ketapril</a:t>
            </a:r>
            <a:r>
              <a:rPr lang="en-US" sz="2000" b="0" i="0" dirty="0">
                <a:solidFill>
                  <a:srgbClr val="333333"/>
                </a:solidFill>
                <a:effectLst/>
                <a:latin typeface="Arial" panose="020B0604020202020204" pitchFamily="34" charset="0"/>
                <a:cs typeface="Arial" panose="020B0604020202020204" pitchFamily="34" charset="0"/>
              </a:rPr>
              <a:t>?</a:t>
            </a:r>
          </a:p>
          <a:p>
            <a:pPr algn="l"/>
            <a:r>
              <a:rPr lang="en-US" sz="2000" b="0" i="0" dirty="0">
                <a:solidFill>
                  <a:srgbClr val="333333"/>
                </a:solidFill>
                <a:effectLst/>
                <a:latin typeface="Arial" panose="020B0604020202020204" pitchFamily="34" charset="0"/>
                <a:cs typeface="Arial" panose="020B0604020202020204" pitchFamily="34" charset="0"/>
              </a:rPr>
              <a:t>Question 2: Is there a correlation between the age, weight and the tumor size growth for each drug category?</a:t>
            </a:r>
          </a:p>
          <a:p>
            <a:pPr algn="l"/>
            <a:r>
              <a:rPr lang="en-US" sz="2400" b="0" i="0" u="sng" dirty="0">
                <a:solidFill>
                  <a:srgbClr val="333333"/>
                </a:solidFill>
                <a:effectLst/>
                <a:latin typeface="Arial" panose="020B0604020202020204" pitchFamily="34" charset="0"/>
                <a:cs typeface="Arial" panose="020B0604020202020204" pitchFamily="34" charset="0"/>
              </a:rPr>
              <a:t>Hypothesis Test</a:t>
            </a:r>
          </a:p>
          <a:p>
            <a:pPr algn="l"/>
            <a:r>
              <a:rPr lang="en-US" sz="2000" b="0" i="0" dirty="0">
                <a:solidFill>
                  <a:srgbClr val="333333"/>
                </a:solidFill>
                <a:effectLst/>
                <a:latin typeface="Arial" panose="020B0604020202020204" pitchFamily="34" charset="0"/>
                <a:cs typeface="Arial" panose="020B0604020202020204" pitchFamily="34" charset="0"/>
              </a:rPr>
              <a:t>Null Hypothesis: There is no difference between the mean percent change in tumor volume for the four drug categories.</a:t>
            </a:r>
          </a:p>
          <a:p>
            <a:pPr algn="l"/>
            <a:r>
              <a:rPr lang="en-US" sz="2000" b="0" i="0" dirty="0">
                <a:solidFill>
                  <a:srgbClr val="333333"/>
                </a:solidFill>
                <a:effectLst/>
                <a:latin typeface="Arial" panose="020B0604020202020204" pitchFamily="34" charset="0"/>
                <a:cs typeface="Arial" panose="020B0604020202020204" pitchFamily="34" charset="0"/>
              </a:rPr>
              <a:t>Alternate Hypothesis: There is a difference between the mean percent change in tumor volume for the four drug categories.</a:t>
            </a:r>
          </a:p>
          <a:p>
            <a:pPr marL="0" indent="0" algn="l">
              <a:buNone/>
            </a:pPr>
            <a:endParaRPr lang="en-US" sz="2000" b="0" i="0" dirty="0">
              <a:solidFill>
                <a:srgbClr val="333333"/>
              </a:solidFill>
              <a:effectLst/>
              <a:latin typeface="Arial" panose="020B0604020202020204" pitchFamily="34" charset="0"/>
              <a:cs typeface="Arial" panose="020B0604020202020204" pitchFamily="34" charset="0"/>
            </a:endParaRPr>
          </a:p>
          <a:p>
            <a:pPr marL="0" indent="0">
              <a:lnSpc>
                <a:spcPct val="100000"/>
              </a:lnSpc>
              <a:buNone/>
            </a:pPr>
            <a:endParaRPr lang="en-US" dirty="0"/>
          </a:p>
        </p:txBody>
      </p:sp>
    </p:spTree>
    <p:extLst>
      <p:ext uri="{BB962C8B-B14F-4D97-AF65-F5344CB8AC3E}">
        <p14:creationId xmlns:p14="http://schemas.microsoft.com/office/powerpoint/2010/main" val="61374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9AC8DE8F-1AE0-422C-820A-E8A18FDE9CB6}"/>
              </a:ext>
            </a:extLst>
          </p:cNvPr>
          <p:cNvSpPr>
            <a:spLocks noGrp="1"/>
          </p:cNvSpPr>
          <p:nvPr>
            <p:ph idx="1"/>
          </p:nvPr>
        </p:nvSpPr>
        <p:spPr>
          <a:xfrm>
            <a:off x="1778344" y="2253554"/>
            <a:ext cx="8630292" cy="3191053"/>
          </a:xfrm>
        </p:spPr>
        <p:txBody>
          <a:bodyPr/>
          <a:lstStyle/>
          <a:p>
            <a:pPr algn="just"/>
            <a:r>
              <a:rPr lang="en-US" sz="2000" b="0" i="0" dirty="0">
                <a:solidFill>
                  <a:srgbClr val="333333"/>
                </a:solidFill>
                <a:effectLst/>
                <a:latin typeface="Arial" panose="020B0604020202020204" pitchFamily="34" charset="0"/>
                <a:cs typeface="Arial" panose="020B0604020202020204" pitchFamily="34" charset="0"/>
              </a:rPr>
              <a:t>The response variable is the size of tumor, “Tumor.Volume..mm3.” and it holds a numerical data.(being measured)</a:t>
            </a:r>
          </a:p>
          <a:p>
            <a:pPr marL="0" indent="0" algn="just">
              <a:buNone/>
            </a:pPr>
            <a:endParaRPr lang="en-US" sz="2000" b="0" i="0" dirty="0">
              <a:solidFill>
                <a:srgbClr val="333333"/>
              </a:solidFill>
              <a:effectLst/>
              <a:latin typeface="Arial" panose="020B0604020202020204" pitchFamily="34" charset="0"/>
              <a:cs typeface="Arial" panose="020B0604020202020204" pitchFamily="34" charset="0"/>
            </a:endParaRPr>
          </a:p>
          <a:p>
            <a:pPr algn="just"/>
            <a:r>
              <a:rPr lang="en-US" sz="2000" b="0" i="0" dirty="0">
                <a:solidFill>
                  <a:srgbClr val="333333"/>
                </a:solidFill>
                <a:effectLst/>
                <a:latin typeface="Arial" panose="020B0604020202020204" pitchFamily="34" charset="0"/>
                <a:cs typeface="Arial" panose="020B0604020202020204" pitchFamily="34" charset="0"/>
              </a:rPr>
              <a:t>The explanatory variable are the “Drug.Regimen” which holds a categorical data and “Timepoint” which holds numerical data. The ‘Timepoint’ unit is days.</a:t>
            </a:r>
            <a:endParaRPr lang="en-US" sz="2000" dirty="0">
              <a:solidFill>
                <a:schemeClr val="tx1"/>
              </a:solidFill>
              <a:latin typeface="Arial" panose="020B0604020202020204" pitchFamily="34" charset="0"/>
              <a:cs typeface="Arial" panose="020B0604020202020204" pitchFamily="34" charset="0"/>
            </a:endParaRPr>
          </a:p>
          <a:p>
            <a:endParaRPr lang="en-US" dirty="0"/>
          </a:p>
        </p:txBody>
      </p:sp>
      <p:sp>
        <p:nvSpPr>
          <p:cNvPr id="13" name="Title 12">
            <a:extLst>
              <a:ext uri="{FF2B5EF4-FFF2-40B4-BE49-F238E27FC236}">
                <a16:creationId xmlns:a16="http://schemas.microsoft.com/office/drawing/2014/main" id="{783A8414-7378-4DB0-8309-9883CB4EC2B1}"/>
              </a:ext>
            </a:extLst>
          </p:cNvPr>
          <p:cNvSpPr>
            <a:spLocks noGrp="1"/>
          </p:cNvSpPr>
          <p:nvPr>
            <p:ph type="title"/>
          </p:nvPr>
        </p:nvSpPr>
        <p:spPr>
          <a:xfrm>
            <a:off x="581192" y="702156"/>
            <a:ext cx="11029616" cy="849242"/>
          </a:xfrm>
        </p:spPr>
        <p:txBody>
          <a:bodyPr>
            <a:normAutofit/>
          </a:bodyPr>
          <a:lstStyle/>
          <a:p>
            <a:pPr algn="ctr"/>
            <a:r>
              <a:rPr lang="en-US" sz="2400" dirty="0">
                <a:latin typeface="Arial" panose="020B0604020202020204" pitchFamily="34" charset="0"/>
                <a:cs typeface="Arial" panose="020B0604020202020204" pitchFamily="34" charset="0"/>
              </a:rPr>
              <a:t>Response &amp; Explanatory Variable</a:t>
            </a:r>
          </a:p>
        </p:txBody>
      </p:sp>
    </p:spTree>
    <p:extLst>
      <p:ext uri="{BB962C8B-B14F-4D97-AF65-F5344CB8AC3E}">
        <p14:creationId xmlns:p14="http://schemas.microsoft.com/office/powerpoint/2010/main" val="211222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6E35ACA7-317E-4B90-8D3E-A7C4636047D9}"/>
              </a:ext>
            </a:extLst>
          </p:cNvPr>
          <p:cNvPicPr>
            <a:picLocks noChangeAspect="1"/>
          </p:cNvPicPr>
          <p:nvPr/>
        </p:nvPicPr>
        <p:blipFill>
          <a:blip r:embed="rId2"/>
          <a:stretch>
            <a:fillRect/>
          </a:stretch>
        </p:blipFill>
        <p:spPr>
          <a:xfrm>
            <a:off x="2686691" y="2038337"/>
            <a:ext cx="6565187" cy="3858874"/>
          </a:xfrm>
          <a:prstGeom prst="rect">
            <a:avLst/>
          </a:prstGeom>
        </p:spPr>
      </p:pic>
      <p:sp>
        <p:nvSpPr>
          <p:cNvPr id="3" name="Title 1">
            <a:extLst>
              <a:ext uri="{FF2B5EF4-FFF2-40B4-BE49-F238E27FC236}">
                <a16:creationId xmlns:a16="http://schemas.microsoft.com/office/drawing/2014/main" id="{CD8C98D1-57D4-4F0A-B156-C72587B16E94}"/>
              </a:ext>
            </a:extLst>
          </p:cNvPr>
          <p:cNvSpPr txBox="1">
            <a:spLocks/>
          </p:cNvSpPr>
          <p:nvPr/>
        </p:nvSpPr>
        <p:spPr>
          <a:xfrm>
            <a:off x="657546" y="852754"/>
            <a:ext cx="10356351" cy="462337"/>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Arial" panose="020B0604020202020204" pitchFamily="34" charset="0"/>
                <a:cs typeface="Arial" panose="020B0604020202020204" pitchFamily="34" charset="0"/>
              </a:rPr>
              <a:t>Drug Categories Vs Percent Change in Tumor Volume</a:t>
            </a:r>
          </a:p>
        </p:txBody>
      </p:sp>
    </p:spTree>
    <p:extLst>
      <p:ext uri="{BB962C8B-B14F-4D97-AF65-F5344CB8AC3E}">
        <p14:creationId xmlns:p14="http://schemas.microsoft.com/office/powerpoint/2010/main" val="368523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A801-CC95-4C81-8926-F01610613220}"/>
              </a:ext>
            </a:extLst>
          </p:cNvPr>
          <p:cNvSpPr>
            <a:spLocks noGrp="1"/>
          </p:cNvSpPr>
          <p:nvPr>
            <p:ph type="title"/>
          </p:nvPr>
        </p:nvSpPr>
        <p:spPr>
          <a:xfrm>
            <a:off x="2487153" y="700376"/>
            <a:ext cx="7212673" cy="511975"/>
          </a:xfrm>
        </p:spPr>
        <p:txBody>
          <a:bodyPr>
            <a:normAutofit/>
          </a:bodyPr>
          <a:lstStyle/>
          <a:p>
            <a:pPr algn="ctr"/>
            <a:r>
              <a:rPr lang="en-US" sz="2400" dirty="0">
                <a:latin typeface="Arial" panose="020B0604020202020204" pitchFamily="34" charset="0"/>
                <a:cs typeface="Arial" panose="020B0604020202020204" pitchFamily="34" charset="0"/>
              </a:rPr>
              <a:t>Summary Statistics  </a:t>
            </a:r>
          </a:p>
        </p:txBody>
      </p:sp>
      <p:sp>
        <p:nvSpPr>
          <p:cNvPr id="18" name="Rectangle 1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DB70E6CA-B2BD-4CDF-B4C1-9FA23AB0B438}"/>
              </a:ext>
            </a:extLst>
          </p:cNvPr>
          <p:cNvPicPr>
            <a:picLocks noChangeAspect="1"/>
          </p:cNvPicPr>
          <p:nvPr/>
        </p:nvPicPr>
        <p:blipFill>
          <a:blip r:embed="rId3"/>
          <a:stretch>
            <a:fillRect/>
          </a:stretch>
        </p:blipFill>
        <p:spPr>
          <a:xfrm>
            <a:off x="2567457" y="1504640"/>
            <a:ext cx="6586817" cy="3848719"/>
          </a:xfrm>
          <a:prstGeom prst="rect">
            <a:avLst/>
          </a:prstGeom>
        </p:spPr>
      </p:pic>
      <p:pic>
        <p:nvPicPr>
          <p:cNvPr id="19" name="Picture 18">
            <a:extLst>
              <a:ext uri="{FF2B5EF4-FFF2-40B4-BE49-F238E27FC236}">
                <a16:creationId xmlns:a16="http://schemas.microsoft.com/office/drawing/2014/main" id="{492EE418-3EDD-4D84-82B7-3D117F61E2A2}"/>
              </a:ext>
            </a:extLst>
          </p:cNvPr>
          <p:cNvPicPr>
            <a:picLocks noChangeAspect="1"/>
          </p:cNvPicPr>
          <p:nvPr/>
        </p:nvPicPr>
        <p:blipFill>
          <a:blip r:embed="rId4"/>
          <a:stretch>
            <a:fillRect/>
          </a:stretch>
        </p:blipFill>
        <p:spPr>
          <a:xfrm>
            <a:off x="1416714" y="5590648"/>
            <a:ext cx="9353550" cy="1028700"/>
          </a:xfrm>
          <a:prstGeom prst="rect">
            <a:avLst/>
          </a:prstGeom>
        </p:spPr>
      </p:pic>
    </p:spTree>
    <p:extLst>
      <p:ext uri="{BB962C8B-B14F-4D97-AF65-F5344CB8AC3E}">
        <p14:creationId xmlns:p14="http://schemas.microsoft.com/office/powerpoint/2010/main" val="30641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336-57B7-4FF4-ACE2-85A7EB6D17A2}"/>
              </a:ext>
            </a:extLst>
          </p:cNvPr>
          <p:cNvSpPr>
            <a:spLocks noGrp="1"/>
          </p:cNvSpPr>
          <p:nvPr>
            <p:ph type="title"/>
          </p:nvPr>
        </p:nvSpPr>
        <p:spPr>
          <a:xfrm>
            <a:off x="581192" y="702156"/>
            <a:ext cx="11029616" cy="787597"/>
          </a:xfrm>
        </p:spPr>
        <p:txBody>
          <a:bodyPr/>
          <a:lstStyle/>
          <a:p>
            <a:pPr algn="ctr"/>
            <a:r>
              <a:rPr lang="en-US" sz="2400" dirty="0">
                <a:latin typeface="Arial" panose="020B0604020202020204" pitchFamily="34" charset="0"/>
                <a:cs typeface="Arial" panose="020B0604020202020204" pitchFamily="34" charset="0"/>
              </a:rPr>
              <a:t>QQ plot and Shapiro-Wilk test of normality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471E342-152B-441E-9C42-A9EB92B88B05}"/>
              </a:ext>
            </a:extLst>
          </p:cNvPr>
          <p:cNvPicPr>
            <a:picLocks noChangeAspect="1"/>
          </p:cNvPicPr>
          <p:nvPr/>
        </p:nvPicPr>
        <p:blipFill>
          <a:blip r:embed="rId3"/>
          <a:stretch>
            <a:fillRect/>
          </a:stretch>
        </p:blipFill>
        <p:spPr>
          <a:xfrm>
            <a:off x="2618828" y="2224612"/>
            <a:ext cx="6666667" cy="4114286"/>
          </a:xfrm>
          <a:prstGeom prst="rect">
            <a:avLst/>
          </a:prstGeom>
        </p:spPr>
      </p:pic>
    </p:spTree>
    <p:extLst>
      <p:ext uri="{BB962C8B-B14F-4D97-AF65-F5344CB8AC3E}">
        <p14:creationId xmlns:p14="http://schemas.microsoft.com/office/powerpoint/2010/main" val="1221288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AC55E-A828-4B10-9650-C3F77E3895F7}"/>
              </a:ext>
            </a:extLst>
          </p:cNvPr>
          <p:cNvPicPr>
            <a:picLocks noChangeAspect="1"/>
          </p:cNvPicPr>
          <p:nvPr/>
        </p:nvPicPr>
        <p:blipFill>
          <a:blip r:embed="rId3"/>
          <a:stretch>
            <a:fillRect/>
          </a:stretch>
        </p:blipFill>
        <p:spPr>
          <a:xfrm>
            <a:off x="1282262" y="3429000"/>
            <a:ext cx="8456862" cy="1464174"/>
          </a:xfrm>
          <a:prstGeom prst="rect">
            <a:avLst/>
          </a:prstGeom>
        </p:spPr>
      </p:pic>
      <p:pic>
        <p:nvPicPr>
          <p:cNvPr id="7" name="Picture 6">
            <a:extLst>
              <a:ext uri="{FF2B5EF4-FFF2-40B4-BE49-F238E27FC236}">
                <a16:creationId xmlns:a16="http://schemas.microsoft.com/office/drawing/2014/main" id="{98A91C2D-667D-4893-B555-92C4D51528DA}"/>
              </a:ext>
            </a:extLst>
          </p:cNvPr>
          <p:cNvPicPr>
            <a:picLocks noChangeAspect="1"/>
          </p:cNvPicPr>
          <p:nvPr/>
        </p:nvPicPr>
        <p:blipFill>
          <a:blip r:embed="rId4"/>
          <a:stretch>
            <a:fillRect/>
          </a:stretch>
        </p:blipFill>
        <p:spPr>
          <a:xfrm>
            <a:off x="2700712" y="1722900"/>
            <a:ext cx="6022048" cy="876462"/>
          </a:xfrm>
          <a:prstGeom prst="rect">
            <a:avLst/>
          </a:prstGeom>
        </p:spPr>
      </p:pic>
      <p:sp>
        <p:nvSpPr>
          <p:cNvPr id="8" name="TextBox 7">
            <a:extLst>
              <a:ext uri="{FF2B5EF4-FFF2-40B4-BE49-F238E27FC236}">
                <a16:creationId xmlns:a16="http://schemas.microsoft.com/office/drawing/2014/main" id="{3DFF9C71-6770-48C6-BB77-95AF3D2718AA}"/>
              </a:ext>
            </a:extLst>
          </p:cNvPr>
          <p:cNvSpPr txBox="1"/>
          <p:nvPr/>
        </p:nvSpPr>
        <p:spPr>
          <a:xfrm>
            <a:off x="2901754" y="893262"/>
            <a:ext cx="5619963" cy="369332"/>
          </a:xfrm>
          <a:prstGeom prst="rect">
            <a:avLst/>
          </a:prstGeom>
          <a:noFill/>
        </p:spPr>
        <p:txBody>
          <a:bodyPr wrap="square" rtlCol="0">
            <a:spAutoFit/>
          </a:bodyPr>
          <a:lstStyle/>
          <a:p>
            <a:pPr algn="ctr"/>
            <a:r>
              <a:rPr lang="en-US" dirty="0"/>
              <a:t>Shapiro-Wilk test of normality</a:t>
            </a:r>
          </a:p>
        </p:txBody>
      </p:sp>
      <p:sp>
        <p:nvSpPr>
          <p:cNvPr id="10" name="TextBox 9">
            <a:extLst>
              <a:ext uri="{FF2B5EF4-FFF2-40B4-BE49-F238E27FC236}">
                <a16:creationId xmlns:a16="http://schemas.microsoft.com/office/drawing/2014/main" id="{3B01C235-8075-41BC-8E3E-000E168CBAFC}"/>
              </a:ext>
            </a:extLst>
          </p:cNvPr>
          <p:cNvSpPr txBox="1"/>
          <p:nvPr/>
        </p:nvSpPr>
        <p:spPr>
          <a:xfrm>
            <a:off x="2700711" y="2959764"/>
            <a:ext cx="5619963" cy="369332"/>
          </a:xfrm>
          <a:prstGeom prst="rect">
            <a:avLst/>
          </a:prstGeom>
          <a:noFill/>
        </p:spPr>
        <p:txBody>
          <a:bodyPr wrap="square" rtlCol="0">
            <a:spAutoFit/>
          </a:bodyPr>
          <a:lstStyle/>
          <a:p>
            <a:pPr algn="ctr"/>
            <a:r>
              <a:rPr lang="en-US" dirty="0"/>
              <a:t>Check normality assumption by groups</a:t>
            </a:r>
          </a:p>
        </p:txBody>
      </p:sp>
    </p:spTree>
    <p:extLst>
      <p:ext uri="{BB962C8B-B14F-4D97-AF65-F5344CB8AC3E}">
        <p14:creationId xmlns:p14="http://schemas.microsoft.com/office/powerpoint/2010/main" val="1398539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3F87B6-0982-408E-A4DC-E7022B8F57C1}"/>
              </a:ext>
            </a:extLst>
          </p:cNvPr>
          <p:cNvSpPr txBox="1"/>
          <p:nvPr/>
        </p:nvSpPr>
        <p:spPr>
          <a:xfrm>
            <a:off x="3130969" y="886253"/>
            <a:ext cx="5619963" cy="369332"/>
          </a:xfrm>
          <a:prstGeom prst="rect">
            <a:avLst/>
          </a:prstGeom>
          <a:noFill/>
        </p:spPr>
        <p:txBody>
          <a:bodyPr wrap="square" rtlCol="0">
            <a:spAutoFit/>
          </a:bodyPr>
          <a:lstStyle/>
          <a:p>
            <a:pPr algn="ctr"/>
            <a:r>
              <a:rPr lang="en-US" dirty="0"/>
              <a:t>Homogeneity of variance assumption</a:t>
            </a:r>
          </a:p>
        </p:txBody>
      </p:sp>
      <p:pic>
        <p:nvPicPr>
          <p:cNvPr id="4" name="Picture 3">
            <a:extLst>
              <a:ext uri="{FF2B5EF4-FFF2-40B4-BE49-F238E27FC236}">
                <a16:creationId xmlns:a16="http://schemas.microsoft.com/office/drawing/2014/main" id="{7A7B0A4C-E280-4FCC-955F-F211ACCFC874}"/>
              </a:ext>
            </a:extLst>
          </p:cNvPr>
          <p:cNvPicPr>
            <a:picLocks noChangeAspect="1"/>
          </p:cNvPicPr>
          <p:nvPr/>
        </p:nvPicPr>
        <p:blipFill>
          <a:blip r:embed="rId3"/>
          <a:stretch>
            <a:fillRect/>
          </a:stretch>
        </p:blipFill>
        <p:spPr>
          <a:xfrm>
            <a:off x="2474989" y="1495147"/>
            <a:ext cx="6666667" cy="4114286"/>
          </a:xfrm>
          <a:prstGeom prst="rect">
            <a:avLst/>
          </a:prstGeom>
        </p:spPr>
      </p:pic>
    </p:spTree>
    <p:extLst>
      <p:ext uri="{BB962C8B-B14F-4D97-AF65-F5344CB8AC3E}">
        <p14:creationId xmlns:p14="http://schemas.microsoft.com/office/powerpoint/2010/main" val="3120389209"/>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{D7C76E9D-49D4-43A8-8FCD-98017F63E524}tf67061901_win32</Template>
  <TotalTime>737</TotalTime>
  <Words>2638</Words>
  <Application>Microsoft Office PowerPoint</Application>
  <PresentationFormat>Widescreen</PresentationFormat>
  <Paragraphs>201</Paragraphs>
  <Slides>15</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Calibri</vt:lpstr>
      <vt:lpstr>Franklin Gothic Book</vt:lpstr>
      <vt:lpstr>Franklin Gothic Demi</vt:lpstr>
      <vt:lpstr>Georgia</vt:lpstr>
      <vt:lpstr>Gill Sans MT</vt:lpstr>
      <vt:lpstr>Helvetica Neue</vt:lpstr>
      <vt:lpstr>inherit</vt:lpstr>
      <vt:lpstr>Roboto</vt:lpstr>
      <vt:lpstr>Slack-Lato</vt:lpstr>
      <vt:lpstr>Wingdings 2</vt:lpstr>
      <vt:lpstr>DividendVTI</vt:lpstr>
      <vt:lpstr>Data 606  Final Project Presentation</vt:lpstr>
      <vt:lpstr>Overview:</vt:lpstr>
      <vt:lpstr>Research Question</vt:lpstr>
      <vt:lpstr>Response &amp; Explanatory Variable</vt:lpstr>
      <vt:lpstr>PowerPoint Presentation</vt:lpstr>
      <vt:lpstr>Summary Statistics  </vt:lpstr>
      <vt:lpstr>QQ plot and Shapiro-Wilk test of normality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606  Final Project Presentation</dc:title>
  <dc:creator>Mubashira Qari</dc:creator>
  <cp:lastModifiedBy>Mubashira Qari</cp:lastModifiedBy>
  <cp:revision>29</cp:revision>
  <dcterms:created xsi:type="dcterms:W3CDTF">2022-04-29T19:32:37Z</dcterms:created>
  <dcterms:modified xsi:type="dcterms:W3CDTF">2022-05-04T00:29:00Z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